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4"/>
  </p:notesMasterIdLst>
  <p:handoutMasterIdLst>
    <p:handoutMasterId r:id="rId35"/>
  </p:handoutMasterIdLst>
  <p:sldIdLst>
    <p:sldId id="2145705985" r:id="rId5"/>
    <p:sldId id="2145705998" r:id="rId6"/>
    <p:sldId id="2145705972" r:id="rId7"/>
    <p:sldId id="978" r:id="rId8"/>
    <p:sldId id="265" r:id="rId9"/>
    <p:sldId id="266" r:id="rId10"/>
    <p:sldId id="2145705996" r:id="rId11"/>
    <p:sldId id="268" r:id="rId12"/>
    <p:sldId id="267" r:id="rId13"/>
    <p:sldId id="2145705974" r:id="rId14"/>
    <p:sldId id="987" r:id="rId15"/>
    <p:sldId id="991" r:id="rId16"/>
    <p:sldId id="2145705984" r:id="rId17"/>
    <p:sldId id="984" r:id="rId18"/>
    <p:sldId id="996" r:id="rId19"/>
    <p:sldId id="989" r:id="rId20"/>
    <p:sldId id="988" r:id="rId21"/>
    <p:sldId id="2145705979" r:id="rId22"/>
    <p:sldId id="904" r:id="rId23"/>
    <p:sldId id="2145705986" r:id="rId24"/>
    <p:sldId id="1149" r:id="rId25"/>
    <p:sldId id="2145705977" r:id="rId26"/>
    <p:sldId id="2145705978" r:id="rId27"/>
    <p:sldId id="2145705975" r:id="rId28"/>
    <p:sldId id="2145705976" r:id="rId29"/>
    <p:sldId id="2145705983" r:id="rId30"/>
    <p:sldId id="2145705971" r:id="rId31"/>
    <p:sldId id="2145705997" r:id="rId32"/>
    <p:sldId id="21457059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3840" userDrawn="1">
          <p15:clr>
            <a:srgbClr val="A4A3A4"/>
          </p15:clr>
        </p15:guide>
        <p15:guide id="3" pos="1392" userDrawn="1">
          <p15:clr>
            <a:srgbClr val="A4A3A4"/>
          </p15:clr>
        </p15:guide>
        <p15:guide id="5" pos="1200" userDrawn="1">
          <p15:clr>
            <a:srgbClr val="A4A3A4"/>
          </p15:clr>
        </p15:guide>
        <p15:guide id="6" pos="6384" userDrawn="1">
          <p15:clr>
            <a:srgbClr val="A4A3A4"/>
          </p15:clr>
        </p15:guide>
        <p15:guide id="7" orient="horz" pos="3744" userDrawn="1">
          <p15:clr>
            <a:srgbClr val="A4A3A4"/>
          </p15:clr>
        </p15:guide>
        <p15:guide id="8" orient="horz" pos="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D1D"/>
    <a:srgbClr val="F6F5F6"/>
    <a:srgbClr val="95B7DC"/>
    <a:srgbClr val="04589F"/>
    <a:srgbClr val="30D1FF"/>
    <a:srgbClr val="005B9E"/>
    <a:srgbClr val="00305A"/>
    <a:srgbClr val="0070C0"/>
    <a:srgbClr val="0370FE"/>
    <a:srgbClr val="025B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248"/>
  </p:normalViewPr>
  <p:slideViewPr>
    <p:cSldViewPr snapToGrid="0" snapToObjects="1">
      <p:cViewPr varScale="1">
        <p:scale>
          <a:sx n="169" d="100"/>
          <a:sy n="169" d="100"/>
        </p:scale>
        <p:origin x="1112" y="192"/>
      </p:cViewPr>
      <p:guideLst>
        <p:guide orient="horz" pos="3216"/>
        <p:guide pos="3840"/>
        <p:guide pos="1392"/>
        <p:guide pos="1200"/>
        <p:guide pos="6384"/>
        <p:guide orient="horz" pos="3744"/>
        <p:guide orient="horz" pos="864"/>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13D3AC-6370-4854-BBE2-99B8FCB80029}"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ED78FD48-57F4-4001-8F5F-19DDBA6159F9}">
      <dgm:prSet custT="1"/>
      <dgm:spPr/>
      <dgm:t>
        <a:bodyPr/>
        <a:lstStyle/>
        <a:p>
          <a:r>
            <a:rPr lang="en-US" sz="2400" b="1" dirty="0"/>
            <a:t>Autonomy</a:t>
          </a:r>
          <a:endParaRPr lang="en-US" sz="2400" dirty="0"/>
        </a:p>
      </dgm:t>
    </dgm:pt>
    <dgm:pt modelId="{A93FDE1C-A5FB-4F2E-8B35-3BF48FE08313}" type="parTrans" cxnId="{51A41087-70FB-476A-8C8E-BFAA96EF7010}">
      <dgm:prSet/>
      <dgm:spPr/>
      <dgm:t>
        <a:bodyPr/>
        <a:lstStyle/>
        <a:p>
          <a:endParaRPr lang="en-US"/>
        </a:p>
      </dgm:t>
    </dgm:pt>
    <dgm:pt modelId="{054FF654-E047-4EC0-920E-9FA12270EF54}" type="sibTrans" cxnId="{51A41087-70FB-476A-8C8E-BFAA96EF7010}">
      <dgm:prSet/>
      <dgm:spPr/>
      <dgm:t>
        <a:bodyPr/>
        <a:lstStyle/>
        <a:p>
          <a:endParaRPr lang="en-US"/>
        </a:p>
      </dgm:t>
    </dgm:pt>
    <dgm:pt modelId="{6D7DDDDA-13BC-421C-9A16-1380D0FD3C1F}">
      <dgm:prSet custT="1"/>
      <dgm:spPr/>
      <dgm:t>
        <a:bodyPr/>
        <a:lstStyle/>
        <a:p>
          <a:r>
            <a:rPr lang="en-US" sz="2000" dirty="0"/>
            <a:t>Empower users</a:t>
          </a:r>
        </a:p>
      </dgm:t>
    </dgm:pt>
    <dgm:pt modelId="{2E3DA57D-096F-492B-A27B-6DE62FDCDB96}" type="parTrans" cxnId="{CBF6D43B-A2F7-40DD-846F-97BDCA0F2E2A}">
      <dgm:prSet/>
      <dgm:spPr/>
      <dgm:t>
        <a:bodyPr/>
        <a:lstStyle/>
        <a:p>
          <a:endParaRPr lang="en-US"/>
        </a:p>
      </dgm:t>
    </dgm:pt>
    <dgm:pt modelId="{5B61F5B1-0633-4E1C-928C-64AE64C06ABF}" type="sibTrans" cxnId="{CBF6D43B-A2F7-40DD-846F-97BDCA0F2E2A}">
      <dgm:prSet/>
      <dgm:spPr/>
      <dgm:t>
        <a:bodyPr/>
        <a:lstStyle/>
        <a:p>
          <a:endParaRPr lang="en-US"/>
        </a:p>
      </dgm:t>
    </dgm:pt>
    <dgm:pt modelId="{816C8895-7F4E-47B3-84F4-5649639C0918}">
      <dgm:prSet custT="1"/>
      <dgm:spPr/>
      <dgm:t>
        <a:bodyPr/>
        <a:lstStyle/>
        <a:p>
          <a:r>
            <a:rPr lang="en-US" sz="2400" b="1"/>
            <a:t>Efficiency</a:t>
          </a:r>
          <a:endParaRPr lang="en-US" sz="2400"/>
        </a:p>
      </dgm:t>
    </dgm:pt>
    <dgm:pt modelId="{6F099D6E-DA09-405C-92D0-0ADB60705F66}" type="parTrans" cxnId="{772C69AC-4F30-48D2-9F26-31F3BE455BD5}">
      <dgm:prSet/>
      <dgm:spPr/>
      <dgm:t>
        <a:bodyPr/>
        <a:lstStyle/>
        <a:p>
          <a:endParaRPr lang="en-US"/>
        </a:p>
      </dgm:t>
    </dgm:pt>
    <dgm:pt modelId="{664DB377-79F6-491C-8B97-C7FD8AD8FC90}" type="sibTrans" cxnId="{772C69AC-4F30-48D2-9F26-31F3BE455BD5}">
      <dgm:prSet/>
      <dgm:spPr/>
      <dgm:t>
        <a:bodyPr/>
        <a:lstStyle/>
        <a:p>
          <a:endParaRPr lang="en-US"/>
        </a:p>
      </dgm:t>
    </dgm:pt>
    <dgm:pt modelId="{F617FDDD-9D1C-4BE0-B761-BC59296E7E38}">
      <dgm:prSet custT="1"/>
      <dgm:spPr/>
      <dgm:t>
        <a:bodyPr/>
        <a:lstStyle/>
        <a:p>
          <a:r>
            <a:rPr lang="en-US" sz="2000" dirty="0"/>
            <a:t>Automated (mostly)</a:t>
          </a:r>
        </a:p>
      </dgm:t>
    </dgm:pt>
    <dgm:pt modelId="{89F23DD4-F160-47B3-A416-7ACB448B5A96}" type="parTrans" cxnId="{41CF07F4-01AC-472C-8623-BA774A14096F}">
      <dgm:prSet/>
      <dgm:spPr/>
      <dgm:t>
        <a:bodyPr/>
        <a:lstStyle/>
        <a:p>
          <a:endParaRPr lang="en-US"/>
        </a:p>
      </dgm:t>
    </dgm:pt>
    <dgm:pt modelId="{041A75B8-3B04-4D7E-A695-AFEA162F1D10}" type="sibTrans" cxnId="{41CF07F4-01AC-472C-8623-BA774A14096F}">
      <dgm:prSet/>
      <dgm:spPr/>
      <dgm:t>
        <a:bodyPr/>
        <a:lstStyle/>
        <a:p>
          <a:endParaRPr lang="en-US"/>
        </a:p>
      </dgm:t>
    </dgm:pt>
    <dgm:pt modelId="{8E862C51-FC78-4C7C-9E1C-B185E261D290}">
      <dgm:prSet custT="1"/>
      <dgm:spPr/>
      <dgm:t>
        <a:bodyPr/>
        <a:lstStyle/>
        <a:p>
          <a:r>
            <a:rPr lang="en-US" sz="2400" b="1" dirty="0"/>
            <a:t>Role Separation</a:t>
          </a:r>
          <a:endParaRPr lang="en-US" sz="2400" dirty="0"/>
        </a:p>
      </dgm:t>
    </dgm:pt>
    <dgm:pt modelId="{5A507509-49BC-4F42-B5DD-9C54BAE583AB}" type="parTrans" cxnId="{7615600B-297C-4A28-BD52-54665E579EB5}">
      <dgm:prSet/>
      <dgm:spPr/>
      <dgm:t>
        <a:bodyPr/>
        <a:lstStyle/>
        <a:p>
          <a:endParaRPr lang="en-US"/>
        </a:p>
      </dgm:t>
    </dgm:pt>
    <dgm:pt modelId="{31EDC91D-265F-4CCE-9F8A-64424A862C38}" type="sibTrans" cxnId="{7615600B-297C-4A28-BD52-54665E579EB5}">
      <dgm:prSet/>
      <dgm:spPr/>
      <dgm:t>
        <a:bodyPr/>
        <a:lstStyle/>
        <a:p>
          <a:endParaRPr lang="en-US"/>
        </a:p>
      </dgm:t>
    </dgm:pt>
    <dgm:pt modelId="{969284D7-9D7A-4F5E-B859-337BA66D0E7C}">
      <dgm:prSet custT="1"/>
      <dgm:spPr/>
      <dgm:t>
        <a:bodyPr/>
        <a:lstStyle/>
        <a:p>
          <a:endParaRPr lang="en-US" sz="2000" dirty="0"/>
        </a:p>
      </dgm:t>
    </dgm:pt>
    <dgm:pt modelId="{A21231F3-E05A-447E-BD92-373D19428F77}" type="parTrans" cxnId="{B807E1D9-852A-4132-979E-75C551E19797}">
      <dgm:prSet/>
      <dgm:spPr/>
      <dgm:t>
        <a:bodyPr/>
        <a:lstStyle/>
        <a:p>
          <a:endParaRPr lang="en-US"/>
        </a:p>
      </dgm:t>
    </dgm:pt>
    <dgm:pt modelId="{7FB10C53-94F2-4789-87F2-95DB2CCC26BC}" type="sibTrans" cxnId="{B807E1D9-852A-4132-979E-75C551E19797}">
      <dgm:prSet/>
      <dgm:spPr/>
      <dgm:t>
        <a:bodyPr/>
        <a:lstStyle/>
        <a:p>
          <a:endParaRPr lang="en-US"/>
        </a:p>
      </dgm:t>
    </dgm:pt>
    <dgm:pt modelId="{A3B99282-215F-4826-A49C-3E548554F974}">
      <dgm:prSet custT="1"/>
      <dgm:spPr/>
      <dgm:t>
        <a:bodyPr/>
        <a:lstStyle/>
        <a:p>
          <a:r>
            <a:rPr lang="en-US" sz="2000" dirty="0"/>
            <a:t>Approvals</a:t>
          </a:r>
        </a:p>
      </dgm:t>
    </dgm:pt>
    <dgm:pt modelId="{D4172334-B866-4351-8882-74879BDA7260}" type="parTrans" cxnId="{AD044FC5-E33E-4CB2-BAA8-6BE95080CD31}">
      <dgm:prSet/>
      <dgm:spPr/>
      <dgm:t>
        <a:bodyPr/>
        <a:lstStyle/>
        <a:p>
          <a:endParaRPr lang="en-US"/>
        </a:p>
      </dgm:t>
    </dgm:pt>
    <dgm:pt modelId="{F19AFD94-7FBE-4AD7-B16F-1CD7F42D7336}" type="sibTrans" cxnId="{AD044FC5-E33E-4CB2-BAA8-6BE95080CD31}">
      <dgm:prSet/>
      <dgm:spPr/>
      <dgm:t>
        <a:bodyPr/>
        <a:lstStyle/>
        <a:p>
          <a:endParaRPr lang="en-US"/>
        </a:p>
      </dgm:t>
    </dgm:pt>
    <dgm:pt modelId="{27861885-739A-4711-A11C-F8851A41B31A}">
      <dgm:prSet custT="1"/>
      <dgm:spPr/>
      <dgm:t>
        <a:bodyPr/>
        <a:lstStyle/>
        <a:p>
          <a:r>
            <a:rPr lang="en-US" sz="2000" dirty="0"/>
            <a:t>Account creation</a:t>
          </a:r>
        </a:p>
      </dgm:t>
    </dgm:pt>
    <dgm:pt modelId="{33BCCAD3-4656-44FE-A012-C907FAF6C022}" type="parTrans" cxnId="{3BA589FC-DFA6-4F7C-BAD9-044938082D0C}">
      <dgm:prSet/>
      <dgm:spPr/>
      <dgm:t>
        <a:bodyPr/>
        <a:lstStyle/>
        <a:p>
          <a:endParaRPr lang="en-US"/>
        </a:p>
      </dgm:t>
    </dgm:pt>
    <dgm:pt modelId="{D6056234-CAE5-42FF-870A-F91DC5F2AA3C}" type="sibTrans" cxnId="{3BA589FC-DFA6-4F7C-BAD9-044938082D0C}">
      <dgm:prSet/>
      <dgm:spPr/>
      <dgm:t>
        <a:bodyPr/>
        <a:lstStyle/>
        <a:p>
          <a:endParaRPr lang="en-US"/>
        </a:p>
      </dgm:t>
    </dgm:pt>
    <dgm:pt modelId="{99C289D0-D8BC-4A46-A8F1-93E31404FF17}">
      <dgm:prSet custT="1"/>
      <dgm:spPr/>
      <dgm:t>
        <a:bodyPr/>
        <a:lstStyle/>
        <a:p>
          <a:r>
            <a:rPr lang="en-US" sz="2000" dirty="0"/>
            <a:t>Identity creation</a:t>
          </a:r>
        </a:p>
      </dgm:t>
    </dgm:pt>
    <dgm:pt modelId="{A7EFC24D-2E81-4E6E-9A55-DB2FCFEF5189}" type="parTrans" cxnId="{21F929E4-2864-4AB5-AB21-10C1190E720D}">
      <dgm:prSet/>
      <dgm:spPr/>
      <dgm:t>
        <a:bodyPr/>
        <a:lstStyle/>
        <a:p>
          <a:endParaRPr lang="en-US"/>
        </a:p>
      </dgm:t>
    </dgm:pt>
    <dgm:pt modelId="{C29A5652-7EE4-4AB2-AF1D-21A903080984}" type="sibTrans" cxnId="{21F929E4-2864-4AB5-AB21-10C1190E720D}">
      <dgm:prSet/>
      <dgm:spPr/>
      <dgm:t>
        <a:bodyPr/>
        <a:lstStyle/>
        <a:p>
          <a:endParaRPr lang="en-US"/>
        </a:p>
      </dgm:t>
    </dgm:pt>
    <dgm:pt modelId="{7BA9F51E-DF2E-44EE-8394-137FBDED87B1}">
      <dgm:prSet custT="1"/>
      <dgm:spPr/>
      <dgm:t>
        <a:bodyPr/>
        <a:lstStyle/>
        <a:p>
          <a:r>
            <a:rPr lang="en-US" sz="2000" dirty="0"/>
            <a:t>Permission grants</a:t>
          </a:r>
        </a:p>
      </dgm:t>
    </dgm:pt>
    <dgm:pt modelId="{5749FF94-3D95-49F2-858D-34ECB1FA1E23}" type="parTrans" cxnId="{6C5425DB-A2E8-465F-A297-FF2ACA9F89CD}">
      <dgm:prSet/>
      <dgm:spPr/>
      <dgm:t>
        <a:bodyPr/>
        <a:lstStyle/>
        <a:p>
          <a:endParaRPr lang="en-US"/>
        </a:p>
      </dgm:t>
    </dgm:pt>
    <dgm:pt modelId="{1452EA97-BA87-4DF3-98EC-70F56C3606D0}" type="sibTrans" cxnId="{6C5425DB-A2E8-465F-A297-FF2ACA9F89CD}">
      <dgm:prSet/>
      <dgm:spPr/>
      <dgm:t>
        <a:bodyPr/>
        <a:lstStyle/>
        <a:p>
          <a:endParaRPr lang="en-US"/>
        </a:p>
      </dgm:t>
    </dgm:pt>
    <dgm:pt modelId="{0A2C22E1-D09B-334B-BD77-5528CC2967DD}">
      <dgm:prSet custT="1"/>
      <dgm:spPr/>
      <dgm:t>
        <a:bodyPr/>
        <a:lstStyle/>
        <a:p>
          <a:r>
            <a:rPr lang="en-US" sz="2000" dirty="0"/>
            <a:t>Self-service</a:t>
          </a:r>
        </a:p>
      </dgm:t>
    </dgm:pt>
    <dgm:pt modelId="{7EDF69B5-0475-8C47-BFF0-25D3B7D5C22F}" type="parTrans" cxnId="{80DFCB6C-9D43-2D46-803A-A2231430E7B9}">
      <dgm:prSet/>
      <dgm:spPr/>
      <dgm:t>
        <a:bodyPr/>
        <a:lstStyle/>
        <a:p>
          <a:endParaRPr lang="en-US"/>
        </a:p>
      </dgm:t>
    </dgm:pt>
    <dgm:pt modelId="{C26E1D5E-4250-5840-9766-1FAECD531576}" type="sibTrans" cxnId="{80DFCB6C-9D43-2D46-803A-A2231430E7B9}">
      <dgm:prSet/>
      <dgm:spPr/>
      <dgm:t>
        <a:bodyPr/>
        <a:lstStyle/>
        <a:p>
          <a:endParaRPr lang="en-US"/>
        </a:p>
      </dgm:t>
    </dgm:pt>
    <dgm:pt modelId="{97396720-08B7-1B4C-900E-72874564554E}">
      <dgm:prSet custT="1"/>
      <dgm:spPr/>
      <dgm:t>
        <a:bodyPr/>
        <a:lstStyle/>
        <a:p>
          <a:r>
            <a:rPr lang="en-US" sz="2000" dirty="0"/>
            <a:t>Secure</a:t>
          </a:r>
        </a:p>
      </dgm:t>
    </dgm:pt>
    <dgm:pt modelId="{C7A9CA32-0F4B-204F-ABAB-48528D5F7C8B}" type="parTrans" cxnId="{3AC4E923-73FD-A146-AAA1-83A485BF7C47}">
      <dgm:prSet/>
      <dgm:spPr/>
      <dgm:t>
        <a:bodyPr/>
        <a:lstStyle/>
        <a:p>
          <a:endParaRPr lang="en-US"/>
        </a:p>
      </dgm:t>
    </dgm:pt>
    <dgm:pt modelId="{881E2C8A-3BA8-1C4E-9753-EFBAC3F8A020}" type="sibTrans" cxnId="{3AC4E923-73FD-A146-AAA1-83A485BF7C47}">
      <dgm:prSet/>
      <dgm:spPr/>
      <dgm:t>
        <a:bodyPr/>
        <a:lstStyle/>
        <a:p>
          <a:endParaRPr lang="en-US"/>
        </a:p>
      </dgm:t>
    </dgm:pt>
    <dgm:pt modelId="{FB5C7FC5-EDC5-8542-9E4D-EA3211756AC4}">
      <dgm:prSet custT="1"/>
      <dgm:spPr/>
      <dgm:t>
        <a:bodyPr/>
        <a:lstStyle/>
        <a:p>
          <a:r>
            <a:rPr lang="en-US" sz="2000" dirty="0"/>
            <a:t>Scalable</a:t>
          </a:r>
        </a:p>
      </dgm:t>
    </dgm:pt>
    <dgm:pt modelId="{9CFB9566-6BD2-414A-92FA-238913A59EF6}" type="parTrans" cxnId="{2200EFD4-26BF-3E49-AF9F-33828FCE3139}">
      <dgm:prSet/>
      <dgm:spPr/>
      <dgm:t>
        <a:bodyPr/>
        <a:lstStyle/>
        <a:p>
          <a:endParaRPr lang="en-US"/>
        </a:p>
      </dgm:t>
    </dgm:pt>
    <dgm:pt modelId="{F245133C-A90B-2E4C-87A0-CDBA316C2425}" type="sibTrans" cxnId="{2200EFD4-26BF-3E49-AF9F-33828FCE3139}">
      <dgm:prSet/>
      <dgm:spPr/>
      <dgm:t>
        <a:bodyPr/>
        <a:lstStyle/>
        <a:p>
          <a:endParaRPr lang="en-US"/>
        </a:p>
      </dgm:t>
    </dgm:pt>
    <dgm:pt modelId="{68EC3610-CFA7-4047-8925-0ADA979422B1}">
      <dgm:prSet custT="1"/>
      <dgm:spPr/>
      <dgm:t>
        <a:bodyPr/>
        <a:lstStyle/>
        <a:p>
          <a:r>
            <a:rPr lang="en-US" sz="2000" dirty="0"/>
            <a:t>Expeditious</a:t>
          </a:r>
        </a:p>
      </dgm:t>
    </dgm:pt>
    <dgm:pt modelId="{6B73E88F-E6D5-114B-BED2-C828A116E169}" type="parTrans" cxnId="{5360938B-A143-8D4C-A2AE-E520C25FBC17}">
      <dgm:prSet/>
      <dgm:spPr/>
      <dgm:t>
        <a:bodyPr/>
        <a:lstStyle/>
        <a:p>
          <a:endParaRPr lang="en-US"/>
        </a:p>
      </dgm:t>
    </dgm:pt>
    <dgm:pt modelId="{A9EA1F2B-9251-794F-AD20-B25093E78CA7}" type="sibTrans" cxnId="{5360938B-A143-8D4C-A2AE-E520C25FBC17}">
      <dgm:prSet/>
      <dgm:spPr/>
      <dgm:t>
        <a:bodyPr/>
        <a:lstStyle/>
        <a:p>
          <a:endParaRPr lang="en-US"/>
        </a:p>
      </dgm:t>
    </dgm:pt>
    <dgm:pt modelId="{C72D4F4F-0CB2-A94D-80C9-AB69F2F0C89D}">
      <dgm:prSet custT="1"/>
      <dgm:spPr/>
      <dgm:t>
        <a:bodyPr/>
        <a:lstStyle/>
        <a:p>
          <a:r>
            <a:rPr lang="en-US" sz="2000" dirty="0"/>
            <a:t>Low-maintenance</a:t>
          </a:r>
        </a:p>
      </dgm:t>
    </dgm:pt>
    <dgm:pt modelId="{8B5DB31E-4D87-3647-810D-629BF8AA376B}" type="parTrans" cxnId="{D63438A0-920C-CF47-9363-EA4E87350124}">
      <dgm:prSet/>
      <dgm:spPr/>
      <dgm:t>
        <a:bodyPr/>
        <a:lstStyle/>
        <a:p>
          <a:endParaRPr lang="en-US"/>
        </a:p>
      </dgm:t>
    </dgm:pt>
    <dgm:pt modelId="{522B2786-B251-B546-BE61-EC9284EE6560}" type="sibTrans" cxnId="{D63438A0-920C-CF47-9363-EA4E87350124}">
      <dgm:prSet/>
      <dgm:spPr/>
      <dgm:t>
        <a:bodyPr/>
        <a:lstStyle/>
        <a:p>
          <a:endParaRPr lang="en-US"/>
        </a:p>
      </dgm:t>
    </dgm:pt>
    <dgm:pt modelId="{A3F44AA2-2CA6-0F46-AEAD-0473F55A0F3D}">
      <dgm:prSet custT="1"/>
      <dgm:spPr/>
      <dgm:t>
        <a:bodyPr/>
        <a:lstStyle/>
        <a:p>
          <a:endParaRPr lang="en-US" sz="2000" dirty="0"/>
        </a:p>
      </dgm:t>
    </dgm:pt>
    <dgm:pt modelId="{8A6DE749-973C-DE4E-9B05-38F3C26B5663}" type="parTrans" cxnId="{AE3C9839-CAF1-2A41-A21B-014CC656767C}">
      <dgm:prSet/>
      <dgm:spPr/>
      <dgm:t>
        <a:bodyPr/>
        <a:lstStyle/>
        <a:p>
          <a:endParaRPr lang="en-US"/>
        </a:p>
      </dgm:t>
    </dgm:pt>
    <dgm:pt modelId="{36891469-AEDC-7544-B32D-8AB5B06845F1}" type="sibTrans" cxnId="{AE3C9839-CAF1-2A41-A21B-014CC656767C}">
      <dgm:prSet/>
      <dgm:spPr/>
      <dgm:t>
        <a:bodyPr/>
        <a:lstStyle/>
        <a:p>
          <a:endParaRPr lang="en-US"/>
        </a:p>
      </dgm:t>
    </dgm:pt>
    <dgm:pt modelId="{894A44ED-6C79-D845-98B3-0E6C96CB0059}">
      <dgm:prSet custT="1"/>
      <dgm:spPr/>
      <dgm:t>
        <a:bodyPr/>
        <a:lstStyle/>
        <a:p>
          <a:r>
            <a:rPr lang="en-US" sz="2000" dirty="0"/>
            <a:t>Enable productivity</a:t>
          </a:r>
        </a:p>
      </dgm:t>
    </dgm:pt>
    <dgm:pt modelId="{F04DCB20-76A7-4642-AA34-C3BD2AA9AD4F}" type="parTrans" cxnId="{155F3F6E-EF00-1943-ACDC-CFD033B5A03E}">
      <dgm:prSet/>
      <dgm:spPr/>
      <dgm:t>
        <a:bodyPr/>
        <a:lstStyle/>
        <a:p>
          <a:endParaRPr lang="en-US"/>
        </a:p>
      </dgm:t>
    </dgm:pt>
    <dgm:pt modelId="{882BCE1A-B2AF-C748-92FF-C28867A917E6}" type="sibTrans" cxnId="{155F3F6E-EF00-1943-ACDC-CFD033B5A03E}">
      <dgm:prSet/>
      <dgm:spPr/>
      <dgm:t>
        <a:bodyPr/>
        <a:lstStyle/>
        <a:p>
          <a:endParaRPr lang="en-US"/>
        </a:p>
      </dgm:t>
    </dgm:pt>
    <dgm:pt modelId="{D36B5D09-C476-5440-9812-2DFF8BA2F2F3}">
      <dgm:prSet custT="1"/>
      <dgm:spPr/>
      <dgm:t>
        <a:bodyPr/>
        <a:lstStyle/>
        <a:p>
          <a:endParaRPr lang="en-US" sz="2000" dirty="0"/>
        </a:p>
      </dgm:t>
    </dgm:pt>
    <dgm:pt modelId="{11E33932-80A7-854A-9FD8-893DBBB7F4C2}" type="parTrans" cxnId="{343E506A-BE9B-0549-BEE8-D737168BCD12}">
      <dgm:prSet/>
      <dgm:spPr/>
      <dgm:t>
        <a:bodyPr/>
        <a:lstStyle/>
        <a:p>
          <a:endParaRPr lang="en-US"/>
        </a:p>
      </dgm:t>
    </dgm:pt>
    <dgm:pt modelId="{B7E669AB-A99F-2742-9743-B14AB5A5D97E}" type="sibTrans" cxnId="{343E506A-BE9B-0549-BEE8-D737168BCD12}">
      <dgm:prSet/>
      <dgm:spPr/>
      <dgm:t>
        <a:bodyPr/>
        <a:lstStyle/>
        <a:p>
          <a:endParaRPr lang="en-US"/>
        </a:p>
      </dgm:t>
    </dgm:pt>
    <dgm:pt modelId="{901230DD-47ED-754E-94BD-50A199D3B7F1}">
      <dgm:prSet custT="1"/>
      <dgm:spPr/>
      <dgm:t>
        <a:bodyPr/>
        <a:lstStyle/>
        <a:p>
          <a:r>
            <a:rPr lang="en-US" sz="2000" dirty="0"/>
            <a:t>Delegate admin responsibilities</a:t>
          </a:r>
        </a:p>
      </dgm:t>
    </dgm:pt>
    <dgm:pt modelId="{50CF694E-5E7B-A94F-9C25-3B05C4C5269A}" type="parTrans" cxnId="{F0A64CCD-8664-C943-9846-FE7FA994D25F}">
      <dgm:prSet/>
      <dgm:spPr/>
      <dgm:t>
        <a:bodyPr/>
        <a:lstStyle/>
        <a:p>
          <a:endParaRPr lang="en-US"/>
        </a:p>
      </dgm:t>
    </dgm:pt>
    <dgm:pt modelId="{F951544F-A73B-4A47-8850-197D9D880811}" type="sibTrans" cxnId="{F0A64CCD-8664-C943-9846-FE7FA994D25F}">
      <dgm:prSet/>
      <dgm:spPr/>
      <dgm:t>
        <a:bodyPr/>
        <a:lstStyle/>
        <a:p>
          <a:endParaRPr lang="en-US"/>
        </a:p>
      </dgm:t>
    </dgm:pt>
    <dgm:pt modelId="{7986B7E6-8CE8-2F4D-9173-EE53B6EA7690}" type="pres">
      <dgm:prSet presAssocID="{EE13D3AC-6370-4854-BBE2-99B8FCB80029}" presName="Name0" presStyleCnt="0">
        <dgm:presLayoutVars>
          <dgm:dir/>
          <dgm:animLvl val="lvl"/>
          <dgm:resizeHandles val="exact"/>
        </dgm:presLayoutVars>
      </dgm:prSet>
      <dgm:spPr/>
    </dgm:pt>
    <dgm:pt modelId="{4F660EA8-8667-9945-8B5C-454B9A6A1DA1}" type="pres">
      <dgm:prSet presAssocID="{ED78FD48-57F4-4001-8F5F-19DDBA6159F9}" presName="composite" presStyleCnt="0"/>
      <dgm:spPr/>
    </dgm:pt>
    <dgm:pt modelId="{4A15E99B-1912-494F-8F8E-2ECD28B61B35}" type="pres">
      <dgm:prSet presAssocID="{ED78FD48-57F4-4001-8F5F-19DDBA6159F9}" presName="parTx" presStyleLbl="alignNode1" presStyleIdx="0" presStyleCnt="3">
        <dgm:presLayoutVars>
          <dgm:chMax val="0"/>
          <dgm:chPref val="0"/>
          <dgm:bulletEnabled val="1"/>
        </dgm:presLayoutVars>
      </dgm:prSet>
      <dgm:spPr/>
    </dgm:pt>
    <dgm:pt modelId="{F42205D1-45D5-7F45-B80C-1B24D7CCD002}" type="pres">
      <dgm:prSet presAssocID="{ED78FD48-57F4-4001-8F5F-19DDBA6159F9}" presName="desTx" presStyleLbl="alignAccFollowNode1" presStyleIdx="0" presStyleCnt="3">
        <dgm:presLayoutVars>
          <dgm:bulletEnabled val="1"/>
        </dgm:presLayoutVars>
      </dgm:prSet>
      <dgm:spPr/>
    </dgm:pt>
    <dgm:pt modelId="{D1F4EE5E-94AF-E04D-B1FD-F5E7C7EFE8B7}" type="pres">
      <dgm:prSet presAssocID="{054FF654-E047-4EC0-920E-9FA12270EF54}" presName="space" presStyleCnt="0"/>
      <dgm:spPr/>
    </dgm:pt>
    <dgm:pt modelId="{0299A280-580B-B940-9D04-F6E2E2E587CA}" type="pres">
      <dgm:prSet presAssocID="{816C8895-7F4E-47B3-84F4-5649639C0918}" presName="composite" presStyleCnt="0"/>
      <dgm:spPr/>
    </dgm:pt>
    <dgm:pt modelId="{C88EB0FD-6E37-6E41-9E37-C577BBD44A63}" type="pres">
      <dgm:prSet presAssocID="{816C8895-7F4E-47B3-84F4-5649639C0918}" presName="parTx" presStyleLbl="alignNode1" presStyleIdx="1" presStyleCnt="3">
        <dgm:presLayoutVars>
          <dgm:chMax val="0"/>
          <dgm:chPref val="0"/>
          <dgm:bulletEnabled val="1"/>
        </dgm:presLayoutVars>
      </dgm:prSet>
      <dgm:spPr/>
    </dgm:pt>
    <dgm:pt modelId="{E900F1A7-4923-1045-A9FC-30F08ADD861C}" type="pres">
      <dgm:prSet presAssocID="{816C8895-7F4E-47B3-84F4-5649639C0918}" presName="desTx" presStyleLbl="alignAccFollowNode1" presStyleIdx="1" presStyleCnt="3">
        <dgm:presLayoutVars>
          <dgm:bulletEnabled val="1"/>
        </dgm:presLayoutVars>
      </dgm:prSet>
      <dgm:spPr/>
    </dgm:pt>
    <dgm:pt modelId="{BABADB0C-514C-6E40-B3AB-F4D123B064FA}" type="pres">
      <dgm:prSet presAssocID="{664DB377-79F6-491C-8B97-C7FD8AD8FC90}" presName="space" presStyleCnt="0"/>
      <dgm:spPr/>
    </dgm:pt>
    <dgm:pt modelId="{F44D1915-0639-0B4C-83A5-84CE26145709}" type="pres">
      <dgm:prSet presAssocID="{8E862C51-FC78-4C7C-9E1C-B185E261D290}" presName="composite" presStyleCnt="0"/>
      <dgm:spPr/>
    </dgm:pt>
    <dgm:pt modelId="{0740A852-AF58-1E49-B6BE-8BF1E9241454}" type="pres">
      <dgm:prSet presAssocID="{8E862C51-FC78-4C7C-9E1C-B185E261D290}" presName="parTx" presStyleLbl="alignNode1" presStyleIdx="2" presStyleCnt="3">
        <dgm:presLayoutVars>
          <dgm:chMax val="0"/>
          <dgm:chPref val="0"/>
          <dgm:bulletEnabled val="1"/>
        </dgm:presLayoutVars>
      </dgm:prSet>
      <dgm:spPr/>
    </dgm:pt>
    <dgm:pt modelId="{9EF7BD45-C89F-594C-BE32-A191AA6B78AE}" type="pres">
      <dgm:prSet presAssocID="{8E862C51-FC78-4C7C-9E1C-B185E261D290}" presName="desTx" presStyleLbl="alignAccFollowNode1" presStyleIdx="2" presStyleCnt="3">
        <dgm:presLayoutVars>
          <dgm:bulletEnabled val="1"/>
        </dgm:presLayoutVars>
      </dgm:prSet>
      <dgm:spPr/>
    </dgm:pt>
  </dgm:ptLst>
  <dgm:cxnLst>
    <dgm:cxn modelId="{7615600B-297C-4A28-BD52-54665E579EB5}" srcId="{EE13D3AC-6370-4854-BBE2-99B8FCB80029}" destId="{8E862C51-FC78-4C7C-9E1C-B185E261D290}" srcOrd="2" destOrd="0" parTransId="{5A507509-49BC-4F42-B5DD-9C54BAE583AB}" sibTransId="{31EDC91D-265F-4CCE-9F8A-64424A862C38}"/>
    <dgm:cxn modelId="{07C1A30F-1E44-1546-96C7-B2D47A272CC0}" type="presOf" srcId="{816C8895-7F4E-47B3-84F4-5649639C0918}" destId="{C88EB0FD-6E37-6E41-9E37-C577BBD44A63}" srcOrd="0" destOrd="0" presId="urn:microsoft.com/office/officeart/2005/8/layout/hList1"/>
    <dgm:cxn modelId="{9633D612-D775-6E47-A010-3C79DC2A4B6F}" type="presOf" srcId="{A3B99282-215F-4826-A49C-3E548554F974}" destId="{9EF7BD45-C89F-594C-BE32-A191AA6B78AE}" srcOrd="0" destOrd="1" presId="urn:microsoft.com/office/officeart/2005/8/layout/hList1"/>
    <dgm:cxn modelId="{78AC5D1D-C259-A249-9965-B3D198A77E11}" type="presOf" srcId="{D36B5D09-C476-5440-9812-2DFF8BA2F2F3}" destId="{F42205D1-45D5-7F45-B80C-1B24D7CCD002}" srcOrd="0" destOrd="0" presId="urn:microsoft.com/office/officeart/2005/8/layout/hList1"/>
    <dgm:cxn modelId="{3AC4E923-73FD-A146-AAA1-83A485BF7C47}" srcId="{816C8895-7F4E-47B3-84F4-5649639C0918}" destId="{97396720-08B7-1B4C-900E-72874564554E}" srcOrd="3" destOrd="0" parTransId="{C7A9CA32-0F4B-204F-ABAB-48528D5F7C8B}" sibTransId="{881E2C8A-3BA8-1C4E-9753-EFBAC3F8A020}"/>
    <dgm:cxn modelId="{D92AAA28-73A9-5A46-A822-892CC3F46361}" type="presOf" srcId="{A3F44AA2-2CA6-0F46-AEAD-0473F55A0F3D}" destId="{E900F1A7-4923-1045-A9FC-30F08ADD861C}" srcOrd="0" destOrd="0" presId="urn:microsoft.com/office/officeart/2005/8/layout/hList1"/>
    <dgm:cxn modelId="{AE3C9839-CAF1-2A41-A21B-014CC656767C}" srcId="{816C8895-7F4E-47B3-84F4-5649639C0918}" destId="{A3F44AA2-2CA6-0F46-AEAD-0473F55A0F3D}" srcOrd="0" destOrd="0" parTransId="{8A6DE749-973C-DE4E-9B05-38F3C26B5663}" sibTransId="{36891469-AEDC-7544-B32D-8AB5B06845F1}"/>
    <dgm:cxn modelId="{CBF6D43B-A2F7-40DD-846F-97BDCA0F2E2A}" srcId="{ED78FD48-57F4-4001-8F5F-19DDBA6159F9}" destId="{6D7DDDDA-13BC-421C-9A16-1380D0FD3C1F}" srcOrd="1" destOrd="0" parTransId="{2E3DA57D-096F-492B-A27B-6DE62FDCDB96}" sibTransId="{5B61F5B1-0633-4E1C-928C-64AE64C06ABF}"/>
    <dgm:cxn modelId="{BAA7324A-9106-8146-8D25-5A670ACEA758}" type="presOf" srcId="{C72D4F4F-0CB2-A94D-80C9-AB69F2F0C89D}" destId="{E900F1A7-4923-1045-A9FC-30F08ADD861C}" srcOrd="0" destOrd="6" presId="urn:microsoft.com/office/officeart/2005/8/layout/hList1"/>
    <dgm:cxn modelId="{388CFA4F-CEE3-1B44-9BFD-172DD1149535}" type="presOf" srcId="{F617FDDD-9D1C-4BE0-B761-BC59296E7E38}" destId="{E900F1A7-4923-1045-A9FC-30F08ADD861C}" srcOrd="0" destOrd="1" presId="urn:microsoft.com/office/officeart/2005/8/layout/hList1"/>
    <dgm:cxn modelId="{E279FE51-1D64-8B47-8E54-D7ADC84DAC4D}" type="presOf" srcId="{969284D7-9D7A-4F5E-B859-337BA66D0E7C}" destId="{9EF7BD45-C89F-594C-BE32-A191AA6B78AE}" srcOrd="0" destOrd="0" presId="urn:microsoft.com/office/officeart/2005/8/layout/hList1"/>
    <dgm:cxn modelId="{D7E0D460-6638-9D45-8D45-E1DB6BBA606A}" type="presOf" srcId="{EE13D3AC-6370-4854-BBE2-99B8FCB80029}" destId="{7986B7E6-8CE8-2F4D-9173-EE53B6EA7690}" srcOrd="0" destOrd="0" presId="urn:microsoft.com/office/officeart/2005/8/layout/hList1"/>
    <dgm:cxn modelId="{A9F71863-65E1-5548-9D62-64B5F5377AF4}" type="presOf" srcId="{68EC3610-CFA7-4047-8925-0ADA979422B1}" destId="{E900F1A7-4923-1045-A9FC-30F08ADD861C}" srcOrd="0" destOrd="5" presId="urn:microsoft.com/office/officeart/2005/8/layout/hList1"/>
    <dgm:cxn modelId="{343E506A-BE9B-0549-BEE8-D737168BCD12}" srcId="{ED78FD48-57F4-4001-8F5F-19DDBA6159F9}" destId="{D36B5D09-C476-5440-9812-2DFF8BA2F2F3}" srcOrd="0" destOrd="0" parTransId="{11E33932-80A7-854A-9FD8-893DBBB7F4C2}" sibTransId="{B7E669AB-A99F-2742-9743-B14AB5A5D97E}"/>
    <dgm:cxn modelId="{80DFCB6C-9D43-2D46-803A-A2231430E7B9}" srcId="{816C8895-7F4E-47B3-84F4-5649639C0918}" destId="{0A2C22E1-D09B-334B-BD77-5528CC2967DD}" srcOrd="2" destOrd="0" parTransId="{7EDF69B5-0475-8C47-BFF0-25D3B7D5C22F}" sibTransId="{C26E1D5E-4250-5840-9766-1FAECD531576}"/>
    <dgm:cxn modelId="{155F3F6E-EF00-1943-ACDC-CFD033B5A03E}" srcId="{ED78FD48-57F4-4001-8F5F-19DDBA6159F9}" destId="{894A44ED-6C79-D845-98B3-0E6C96CB0059}" srcOrd="2" destOrd="0" parTransId="{F04DCB20-76A7-4642-AA34-C3BD2AA9AD4F}" sibTransId="{882BCE1A-B2AF-C748-92FF-C28867A917E6}"/>
    <dgm:cxn modelId="{9711AF82-D494-A644-A098-6DFE66C6F522}" type="presOf" srcId="{ED78FD48-57F4-4001-8F5F-19DDBA6159F9}" destId="{4A15E99B-1912-494F-8F8E-2ECD28B61B35}" srcOrd="0" destOrd="0" presId="urn:microsoft.com/office/officeart/2005/8/layout/hList1"/>
    <dgm:cxn modelId="{51A41087-70FB-476A-8C8E-BFAA96EF7010}" srcId="{EE13D3AC-6370-4854-BBE2-99B8FCB80029}" destId="{ED78FD48-57F4-4001-8F5F-19DDBA6159F9}" srcOrd="0" destOrd="0" parTransId="{A93FDE1C-A5FB-4F2E-8B35-3BF48FE08313}" sibTransId="{054FF654-E047-4EC0-920E-9FA12270EF54}"/>
    <dgm:cxn modelId="{5360938B-A143-8D4C-A2AE-E520C25FBC17}" srcId="{816C8895-7F4E-47B3-84F4-5649639C0918}" destId="{68EC3610-CFA7-4047-8925-0ADA979422B1}" srcOrd="5" destOrd="0" parTransId="{6B73E88F-E6D5-114B-BED2-C828A116E169}" sibTransId="{A9EA1F2B-9251-794F-AD20-B25093E78CA7}"/>
    <dgm:cxn modelId="{D63438A0-920C-CF47-9363-EA4E87350124}" srcId="{816C8895-7F4E-47B3-84F4-5649639C0918}" destId="{C72D4F4F-0CB2-A94D-80C9-AB69F2F0C89D}" srcOrd="6" destOrd="0" parTransId="{8B5DB31E-4D87-3647-810D-629BF8AA376B}" sibTransId="{522B2786-B251-B546-BE61-EC9284EE6560}"/>
    <dgm:cxn modelId="{C5A29BA2-26F0-C343-8817-B170C8CBAD5C}" type="presOf" srcId="{7BA9F51E-DF2E-44EE-8394-137FBDED87B1}" destId="{9EF7BD45-C89F-594C-BE32-A191AA6B78AE}" srcOrd="0" destOrd="4" presId="urn:microsoft.com/office/officeart/2005/8/layout/hList1"/>
    <dgm:cxn modelId="{772C69AC-4F30-48D2-9F26-31F3BE455BD5}" srcId="{EE13D3AC-6370-4854-BBE2-99B8FCB80029}" destId="{816C8895-7F4E-47B3-84F4-5649639C0918}" srcOrd="1" destOrd="0" parTransId="{6F099D6E-DA09-405C-92D0-0ADB60705F66}" sibTransId="{664DB377-79F6-491C-8B97-C7FD8AD8FC90}"/>
    <dgm:cxn modelId="{D50315B7-99D7-FA4B-8E82-2FEF1823E218}" type="presOf" srcId="{8E862C51-FC78-4C7C-9E1C-B185E261D290}" destId="{0740A852-AF58-1E49-B6BE-8BF1E9241454}" srcOrd="0" destOrd="0" presId="urn:microsoft.com/office/officeart/2005/8/layout/hList1"/>
    <dgm:cxn modelId="{B51599C4-1072-7B47-89AB-9502F7FAB886}" type="presOf" srcId="{894A44ED-6C79-D845-98B3-0E6C96CB0059}" destId="{F42205D1-45D5-7F45-B80C-1B24D7CCD002}" srcOrd="0" destOrd="2" presId="urn:microsoft.com/office/officeart/2005/8/layout/hList1"/>
    <dgm:cxn modelId="{AD044FC5-E33E-4CB2-BAA8-6BE95080CD31}" srcId="{8E862C51-FC78-4C7C-9E1C-B185E261D290}" destId="{A3B99282-215F-4826-A49C-3E548554F974}" srcOrd="1" destOrd="0" parTransId="{D4172334-B866-4351-8882-74879BDA7260}" sibTransId="{F19AFD94-7FBE-4AD7-B16F-1CD7F42D7336}"/>
    <dgm:cxn modelId="{F0A64CCD-8664-C943-9846-FE7FA994D25F}" srcId="{ED78FD48-57F4-4001-8F5F-19DDBA6159F9}" destId="{901230DD-47ED-754E-94BD-50A199D3B7F1}" srcOrd="3" destOrd="0" parTransId="{50CF694E-5E7B-A94F-9C25-3B05C4C5269A}" sibTransId="{F951544F-A73B-4A47-8850-197D9D880811}"/>
    <dgm:cxn modelId="{14FEB5CD-9738-A34D-9FA4-03AE469BCCA4}" type="presOf" srcId="{99C289D0-D8BC-4A46-A8F1-93E31404FF17}" destId="{9EF7BD45-C89F-594C-BE32-A191AA6B78AE}" srcOrd="0" destOrd="3" presId="urn:microsoft.com/office/officeart/2005/8/layout/hList1"/>
    <dgm:cxn modelId="{350F8CCE-A676-514C-A877-7B65BFB2EFA1}" type="presOf" srcId="{0A2C22E1-D09B-334B-BD77-5528CC2967DD}" destId="{E900F1A7-4923-1045-A9FC-30F08ADD861C}" srcOrd="0" destOrd="2" presId="urn:microsoft.com/office/officeart/2005/8/layout/hList1"/>
    <dgm:cxn modelId="{2200EFD4-26BF-3E49-AF9F-33828FCE3139}" srcId="{816C8895-7F4E-47B3-84F4-5649639C0918}" destId="{FB5C7FC5-EDC5-8542-9E4D-EA3211756AC4}" srcOrd="4" destOrd="0" parTransId="{9CFB9566-6BD2-414A-92FA-238913A59EF6}" sibTransId="{F245133C-A90B-2E4C-87A0-CDBA316C2425}"/>
    <dgm:cxn modelId="{B807E1D9-852A-4132-979E-75C551E19797}" srcId="{8E862C51-FC78-4C7C-9E1C-B185E261D290}" destId="{969284D7-9D7A-4F5E-B859-337BA66D0E7C}" srcOrd="0" destOrd="0" parTransId="{A21231F3-E05A-447E-BD92-373D19428F77}" sibTransId="{7FB10C53-94F2-4789-87F2-95DB2CCC26BC}"/>
    <dgm:cxn modelId="{6C5425DB-A2E8-465F-A297-FF2ACA9F89CD}" srcId="{8E862C51-FC78-4C7C-9E1C-B185E261D290}" destId="{7BA9F51E-DF2E-44EE-8394-137FBDED87B1}" srcOrd="4" destOrd="0" parTransId="{5749FF94-3D95-49F2-858D-34ECB1FA1E23}" sibTransId="{1452EA97-BA87-4DF3-98EC-70F56C3606D0}"/>
    <dgm:cxn modelId="{770159DF-6B45-C34F-966E-C0B12BA99883}" type="presOf" srcId="{6D7DDDDA-13BC-421C-9A16-1380D0FD3C1F}" destId="{F42205D1-45D5-7F45-B80C-1B24D7CCD002}" srcOrd="0" destOrd="1" presId="urn:microsoft.com/office/officeart/2005/8/layout/hList1"/>
    <dgm:cxn modelId="{608570E3-BFE8-8845-8DD7-1A9F7608EF0F}" type="presOf" srcId="{97396720-08B7-1B4C-900E-72874564554E}" destId="{E900F1A7-4923-1045-A9FC-30F08ADD861C}" srcOrd="0" destOrd="3" presId="urn:microsoft.com/office/officeart/2005/8/layout/hList1"/>
    <dgm:cxn modelId="{21F929E4-2864-4AB5-AB21-10C1190E720D}" srcId="{8E862C51-FC78-4C7C-9E1C-B185E261D290}" destId="{99C289D0-D8BC-4A46-A8F1-93E31404FF17}" srcOrd="3" destOrd="0" parTransId="{A7EFC24D-2E81-4E6E-9A55-DB2FCFEF5189}" sibTransId="{C29A5652-7EE4-4AB2-AF1D-21A903080984}"/>
    <dgm:cxn modelId="{B9905AF1-D835-A441-8656-84E78BBC660B}" type="presOf" srcId="{27861885-739A-4711-A11C-F8851A41B31A}" destId="{9EF7BD45-C89F-594C-BE32-A191AA6B78AE}" srcOrd="0" destOrd="2" presId="urn:microsoft.com/office/officeart/2005/8/layout/hList1"/>
    <dgm:cxn modelId="{41CF07F4-01AC-472C-8623-BA774A14096F}" srcId="{816C8895-7F4E-47B3-84F4-5649639C0918}" destId="{F617FDDD-9D1C-4BE0-B761-BC59296E7E38}" srcOrd="1" destOrd="0" parTransId="{89F23DD4-F160-47B3-A416-7ACB448B5A96}" sibTransId="{041A75B8-3B04-4D7E-A695-AFEA162F1D10}"/>
    <dgm:cxn modelId="{A3F82AFA-4784-D441-8229-B66765085F6B}" type="presOf" srcId="{FB5C7FC5-EDC5-8542-9E4D-EA3211756AC4}" destId="{E900F1A7-4923-1045-A9FC-30F08ADD861C}" srcOrd="0" destOrd="4" presId="urn:microsoft.com/office/officeart/2005/8/layout/hList1"/>
    <dgm:cxn modelId="{BB6E48FB-A020-3248-B53C-BD9744FEDA10}" type="presOf" srcId="{901230DD-47ED-754E-94BD-50A199D3B7F1}" destId="{F42205D1-45D5-7F45-B80C-1B24D7CCD002}" srcOrd="0" destOrd="3" presId="urn:microsoft.com/office/officeart/2005/8/layout/hList1"/>
    <dgm:cxn modelId="{3BA589FC-DFA6-4F7C-BAD9-044938082D0C}" srcId="{8E862C51-FC78-4C7C-9E1C-B185E261D290}" destId="{27861885-739A-4711-A11C-F8851A41B31A}" srcOrd="2" destOrd="0" parTransId="{33BCCAD3-4656-44FE-A012-C907FAF6C022}" sibTransId="{D6056234-CAE5-42FF-870A-F91DC5F2AA3C}"/>
    <dgm:cxn modelId="{169C0769-0566-0945-97D0-E8EC5FDC4C48}" type="presParOf" srcId="{7986B7E6-8CE8-2F4D-9173-EE53B6EA7690}" destId="{4F660EA8-8667-9945-8B5C-454B9A6A1DA1}" srcOrd="0" destOrd="0" presId="urn:microsoft.com/office/officeart/2005/8/layout/hList1"/>
    <dgm:cxn modelId="{8B46A71B-633F-3E47-8709-BE2BA9CF8797}" type="presParOf" srcId="{4F660EA8-8667-9945-8B5C-454B9A6A1DA1}" destId="{4A15E99B-1912-494F-8F8E-2ECD28B61B35}" srcOrd="0" destOrd="0" presId="urn:microsoft.com/office/officeart/2005/8/layout/hList1"/>
    <dgm:cxn modelId="{4EAC71E0-FC31-6E44-B1BE-E686440C05D4}" type="presParOf" srcId="{4F660EA8-8667-9945-8B5C-454B9A6A1DA1}" destId="{F42205D1-45D5-7F45-B80C-1B24D7CCD002}" srcOrd="1" destOrd="0" presId="urn:microsoft.com/office/officeart/2005/8/layout/hList1"/>
    <dgm:cxn modelId="{6B589BB1-37C1-664E-BD08-65A58FEE3D82}" type="presParOf" srcId="{7986B7E6-8CE8-2F4D-9173-EE53B6EA7690}" destId="{D1F4EE5E-94AF-E04D-B1FD-F5E7C7EFE8B7}" srcOrd="1" destOrd="0" presId="urn:microsoft.com/office/officeart/2005/8/layout/hList1"/>
    <dgm:cxn modelId="{E0A89A9A-FA44-574D-AC0B-E9EDD6BF9C3A}" type="presParOf" srcId="{7986B7E6-8CE8-2F4D-9173-EE53B6EA7690}" destId="{0299A280-580B-B940-9D04-F6E2E2E587CA}" srcOrd="2" destOrd="0" presId="urn:microsoft.com/office/officeart/2005/8/layout/hList1"/>
    <dgm:cxn modelId="{4D7EFB8F-9253-1545-A3A1-549E6484BB15}" type="presParOf" srcId="{0299A280-580B-B940-9D04-F6E2E2E587CA}" destId="{C88EB0FD-6E37-6E41-9E37-C577BBD44A63}" srcOrd="0" destOrd="0" presId="urn:microsoft.com/office/officeart/2005/8/layout/hList1"/>
    <dgm:cxn modelId="{6CB23E6F-466F-2A45-A191-B31D384E59DC}" type="presParOf" srcId="{0299A280-580B-B940-9D04-F6E2E2E587CA}" destId="{E900F1A7-4923-1045-A9FC-30F08ADD861C}" srcOrd="1" destOrd="0" presId="urn:microsoft.com/office/officeart/2005/8/layout/hList1"/>
    <dgm:cxn modelId="{700D5DC1-408C-9D47-AD57-277ED60D2002}" type="presParOf" srcId="{7986B7E6-8CE8-2F4D-9173-EE53B6EA7690}" destId="{BABADB0C-514C-6E40-B3AB-F4D123B064FA}" srcOrd="3" destOrd="0" presId="urn:microsoft.com/office/officeart/2005/8/layout/hList1"/>
    <dgm:cxn modelId="{933FFA5C-4793-AA40-BA56-0B179A49AF4B}" type="presParOf" srcId="{7986B7E6-8CE8-2F4D-9173-EE53B6EA7690}" destId="{F44D1915-0639-0B4C-83A5-84CE26145709}" srcOrd="4" destOrd="0" presId="urn:microsoft.com/office/officeart/2005/8/layout/hList1"/>
    <dgm:cxn modelId="{C88EFB94-B37D-BF40-AA4E-0E57084E414C}" type="presParOf" srcId="{F44D1915-0639-0B4C-83A5-84CE26145709}" destId="{0740A852-AF58-1E49-B6BE-8BF1E9241454}" srcOrd="0" destOrd="0" presId="urn:microsoft.com/office/officeart/2005/8/layout/hList1"/>
    <dgm:cxn modelId="{3FE324F3-22DA-FC4F-B039-5EBD51A322D6}" type="presParOf" srcId="{F44D1915-0639-0B4C-83A5-84CE26145709}" destId="{9EF7BD45-C89F-594C-BE32-A191AA6B78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406A0-D347-4780-8B1F-D14559BE4E3B}" type="doc">
      <dgm:prSet loTypeId="urn:microsoft.com/office/officeart/2005/8/layout/vProcess5" loCatId="process" qsTypeId="urn:microsoft.com/office/officeart/2005/8/quickstyle/simple5" qsCatId="simple" csTypeId="urn:microsoft.com/office/officeart/2005/8/colors/accent2_2" csCatId="accent2" phldr="1"/>
      <dgm:spPr/>
      <dgm:t>
        <a:bodyPr/>
        <a:lstStyle/>
        <a:p>
          <a:endParaRPr lang="en-US"/>
        </a:p>
      </dgm:t>
    </dgm:pt>
    <dgm:pt modelId="{EC6FD976-2AE4-47B9-8A6F-798FC9A09101}">
      <dgm:prSet custT="1"/>
      <dgm:spPr/>
      <dgm:t>
        <a:bodyPr lIns="274320"/>
        <a:lstStyle/>
        <a:p>
          <a:r>
            <a:rPr lang="en-US" sz="2000" b="0" i="0" dirty="0"/>
            <a:t>Access request is submitted by Project</a:t>
          </a:r>
          <a:endParaRPr lang="en-US" sz="2000" dirty="0"/>
        </a:p>
      </dgm:t>
    </dgm:pt>
    <dgm:pt modelId="{F9CE15A7-A959-4E71-B937-93FBE46A5770}" type="parTrans" cxnId="{FA63B8BE-0894-4A74-BDC5-83FAEDA1943D}">
      <dgm:prSet/>
      <dgm:spPr/>
      <dgm:t>
        <a:bodyPr/>
        <a:lstStyle/>
        <a:p>
          <a:endParaRPr lang="en-US" sz="1400"/>
        </a:p>
      </dgm:t>
    </dgm:pt>
    <dgm:pt modelId="{C2F1A0D8-D969-44CE-9BB9-224ECB49A67B}" type="sibTrans" cxnId="{FA63B8BE-0894-4A74-BDC5-83FAEDA1943D}">
      <dgm:prSet custT="1"/>
      <dgm:spPr/>
      <dgm:t>
        <a:bodyPr/>
        <a:lstStyle/>
        <a:p>
          <a:endParaRPr lang="en-US" sz="2000"/>
        </a:p>
      </dgm:t>
    </dgm:pt>
    <dgm:pt modelId="{9A2EF0DA-EDE0-4B22-A14D-264F56635B66}">
      <dgm:prSet custT="1"/>
      <dgm:spPr/>
      <dgm:t>
        <a:bodyPr lIns="274320"/>
        <a:lstStyle/>
        <a:p>
          <a:r>
            <a:rPr lang="en-US" sz="2000" b="0" i="0" dirty="0"/>
            <a:t>Access request is approved</a:t>
          </a:r>
          <a:endParaRPr lang="en-US" sz="2000" dirty="0"/>
        </a:p>
      </dgm:t>
    </dgm:pt>
    <dgm:pt modelId="{836E9851-980A-4EA7-9C6E-0B60015454BA}" type="parTrans" cxnId="{7DCB4C46-D784-4A42-BCCA-31DBA35D5FBE}">
      <dgm:prSet/>
      <dgm:spPr/>
      <dgm:t>
        <a:bodyPr/>
        <a:lstStyle/>
        <a:p>
          <a:endParaRPr lang="en-US" sz="1400"/>
        </a:p>
      </dgm:t>
    </dgm:pt>
    <dgm:pt modelId="{9959343E-F512-441D-AD1B-C5B11FA9FE0A}" type="sibTrans" cxnId="{7DCB4C46-D784-4A42-BCCA-31DBA35D5FBE}">
      <dgm:prSet custT="1"/>
      <dgm:spPr/>
      <dgm:t>
        <a:bodyPr/>
        <a:lstStyle/>
        <a:p>
          <a:endParaRPr lang="en-US" sz="2000"/>
        </a:p>
      </dgm:t>
    </dgm:pt>
    <dgm:pt modelId="{6DA146E8-8162-4DD3-85BE-B8D3CFF2C447}">
      <dgm:prSet custT="1"/>
      <dgm:spPr/>
      <dgm:t>
        <a:bodyPr lIns="274320"/>
        <a:lstStyle/>
        <a:p>
          <a:r>
            <a:rPr lang="en-US" sz="2000" b="0" i="0" dirty="0"/>
            <a:t>Access request is processed</a:t>
          </a:r>
          <a:endParaRPr lang="en-US" sz="2000" dirty="0"/>
        </a:p>
      </dgm:t>
    </dgm:pt>
    <dgm:pt modelId="{DD42E4B3-9A0A-4D43-B9B2-A24A1CB29F68}" type="parTrans" cxnId="{0EC51C3E-4545-439F-AFB9-1D0723992ABB}">
      <dgm:prSet/>
      <dgm:spPr/>
      <dgm:t>
        <a:bodyPr/>
        <a:lstStyle/>
        <a:p>
          <a:endParaRPr lang="en-US" sz="1400"/>
        </a:p>
      </dgm:t>
    </dgm:pt>
    <dgm:pt modelId="{3A66AC95-3845-4313-87FD-D7A17BD9860C}" type="sibTrans" cxnId="{0EC51C3E-4545-439F-AFB9-1D0723992ABB}">
      <dgm:prSet custT="1"/>
      <dgm:spPr/>
      <dgm:t>
        <a:bodyPr/>
        <a:lstStyle/>
        <a:p>
          <a:endParaRPr lang="en-US" sz="2000"/>
        </a:p>
      </dgm:t>
    </dgm:pt>
    <dgm:pt modelId="{B34F07FB-A028-4DF5-924F-0789F464DA69}">
      <dgm:prSet custT="1"/>
      <dgm:spPr/>
      <dgm:t>
        <a:bodyPr lIns="274320"/>
        <a:lstStyle/>
        <a:p>
          <a:r>
            <a:rPr lang="en-US" sz="2000" b="0" i="0" dirty="0"/>
            <a:t>Access request status &amp; results sent to Project</a:t>
          </a:r>
          <a:endParaRPr lang="en-US" sz="2000" dirty="0"/>
        </a:p>
      </dgm:t>
    </dgm:pt>
    <dgm:pt modelId="{B8034F28-5EFA-4CBB-8EC0-E5C39041A84A}" type="parTrans" cxnId="{46D42821-3424-41DA-92C1-AB8D698B0882}">
      <dgm:prSet/>
      <dgm:spPr/>
      <dgm:t>
        <a:bodyPr/>
        <a:lstStyle/>
        <a:p>
          <a:endParaRPr lang="en-US" sz="1400"/>
        </a:p>
      </dgm:t>
    </dgm:pt>
    <dgm:pt modelId="{0A87D15D-4867-4A21-BAC3-761BCD6C502F}" type="sibTrans" cxnId="{46D42821-3424-41DA-92C1-AB8D698B0882}">
      <dgm:prSet custT="1"/>
      <dgm:spPr/>
      <dgm:t>
        <a:bodyPr/>
        <a:lstStyle/>
        <a:p>
          <a:endParaRPr lang="en-US" sz="2000"/>
        </a:p>
      </dgm:t>
    </dgm:pt>
    <dgm:pt modelId="{A059D077-6A3B-42FE-B01A-3BE671545A91}">
      <dgm:prSet custT="1"/>
      <dgm:spPr/>
      <dgm:t>
        <a:bodyPr lIns="274320"/>
        <a:lstStyle/>
        <a:p>
          <a:r>
            <a:rPr lang="en-US" sz="2000" b="0" i="0" dirty="0"/>
            <a:t>IGA/GRC forensics recorded throughout</a:t>
          </a:r>
          <a:endParaRPr lang="en-US" sz="2000" dirty="0"/>
        </a:p>
      </dgm:t>
    </dgm:pt>
    <dgm:pt modelId="{C437524A-8CC0-4EC0-9999-53576D144BF0}" type="parTrans" cxnId="{D505D0B6-0ABF-4175-A805-D920813674A1}">
      <dgm:prSet/>
      <dgm:spPr/>
      <dgm:t>
        <a:bodyPr/>
        <a:lstStyle/>
        <a:p>
          <a:endParaRPr lang="en-US" sz="1400"/>
        </a:p>
      </dgm:t>
    </dgm:pt>
    <dgm:pt modelId="{0268F708-4B0B-482E-B97B-19D5068D15D6}" type="sibTrans" cxnId="{D505D0B6-0ABF-4175-A805-D920813674A1}">
      <dgm:prSet/>
      <dgm:spPr/>
      <dgm:t>
        <a:bodyPr/>
        <a:lstStyle/>
        <a:p>
          <a:endParaRPr lang="en-US" sz="1400"/>
        </a:p>
      </dgm:t>
    </dgm:pt>
    <dgm:pt modelId="{C85869FC-F256-074D-A6AB-1EDCA62EAC85}" type="pres">
      <dgm:prSet presAssocID="{9C9406A0-D347-4780-8B1F-D14559BE4E3B}" presName="outerComposite" presStyleCnt="0">
        <dgm:presLayoutVars>
          <dgm:chMax val="5"/>
          <dgm:dir/>
          <dgm:resizeHandles val="exact"/>
        </dgm:presLayoutVars>
      </dgm:prSet>
      <dgm:spPr/>
    </dgm:pt>
    <dgm:pt modelId="{21A6B806-7878-BC45-97F5-CE4043275675}" type="pres">
      <dgm:prSet presAssocID="{9C9406A0-D347-4780-8B1F-D14559BE4E3B}" presName="dummyMaxCanvas" presStyleCnt="0">
        <dgm:presLayoutVars/>
      </dgm:prSet>
      <dgm:spPr/>
    </dgm:pt>
    <dgm:pt modelId="{FD9410A3-5E87-BB4B-81D1-7336E41D9B87}" type="pres">
      <dgm:prSet presAssocID="{9C9406A0-D347-4780-8B1F-D14559BE4E3B}" presName="FiveNodes_1" presStyleLbl="node1" presStyleIdx="0" presStyleCnt="5" custScaleY="84191">
        <dgm:presLayoutVars>
          <dgm:bulletEnabled val="1"/>
        </dgm:presLayoutVars>
      </dgm:prSet>
      <dgm:spPr/>
    </dgm:pt>
    <dgm:pt modelId="{B05EF30D-1D8C-9243-93A7-2C20E74F80FA}" type="pres">
      <dgm:prSet presAssocID="{9C9406A0-D347-4780-8B1F-D14559BE4E3B}" presName="FiveNodes_2" presStyleLbl="node1" presStyleIdx="1" presStyleCnt="5" custScaleY="84191">
        <dgm:presLayoutVars>
          <dgm:bulletEnabled val="1"/>
        </dgm:presLayoutVars>
      </dgm:prSet>
      <dgm:spPr/>
    </dgm:pt>
    <dgm:pt modelId="{D88112B5-E70A-AE48-97D6-0FD5B9BF737E}" type="pres">
      <dgm:prSet presAssocID="{9C9406A0-D347-4780-8B1F-D14559BE4E3B}" presName="FiveNodes_3" presStyleLbl="node1" presStyleIdx="2" presStyleCnt="5" custScaleY="84191">
        <dgm:presLayoutVars>
          <dgm:bulletEnabled val="1"/>
        </dgm:presLayoutVars>
      </dgm:prSet>
      <dgm:spPr/>
    </dgm:pt>
    <dgm:pt modelId="{E646C3F2-B1AF-FF4F-9225-9A63F829B6F2}" type="pres">
      <dgm:prSet presAssocID="{9C9406A0-D347-4780-8B1F-D14559BE4E3B}" presName="FiveNodes_4" presStyleLbl="node1" presStyleIdx="3" presStyleCnt="5" custScaleY="84191">
        <dgm:presLayoutVars>
          <dgm:bulletEnabled val="1"/>
        </dgm:presLayoutVars>
      </dgm:prSet>
      <dgm:spPr/>
    </dgm:pt>
    <dgm:pt modelId="{89BA3CBE-7436-6745-ABD5-5CE982A24817}" type="pres">
      <dgm:prSet presAssocID="{9C9406A0-D347-4780-8B1F-D14559BE4E3B}" presName="FiveNodes_5" presStyleLbl="node1" presStyleIdx="4" presStyleCnt="5" custScaleY="84191">
        <dgm:presLayoutVars>
          <dgm:bulletEnabled val="1"/>
        </dgm:presLayoutVars>
      </dgm:prSet>
      <dgm:spPr/>
    </dgm:pt>
    <dgm:pt modelId="{12C02A30-91B5-7441-A4B0-47FB39ED4414}" type="pres">
      <dgm:prSet presAssocID="{9C9406A0-D347-4780-8B1F-D14559BE4E3B}" presName="FiveConn_1-2" presStyleLbl="fgAccFollowNode1" presStyleIdx="0" presStyleCnt="4">
        <dgm:presLayoutVars>
          <dgm:bulletEnabled val="1"/>
        </dgm:presLayoutVars>
      </dgm:prSet>
      <dgm:spPr/>
    </dgm:pt>
    <dgm:pt modelId="{DBCE2BD9-2958-9145-823D-0EAA74434A78}" type="pres">
      <dgm:prSet presAssocID="{9C9406A0-D347-4780-8B1F-D14559BE4E3B}" presName="FiveConn_2-3" presStyleLbl="fgAccFollowNode1" presStyleIdx="1" presStyleCnt="4">
        <dgm:presLayoutVars>
          <dgm:bulletEnabled val="1"/>
        </dgm:presLayoutVars>
      </dgm:prSet>
      <dgm:spPr/>
    </dgm:pt>
    <dgm:pt modelId="{79EF6A79-AE08-604B-BCFD-DB4044D73E94}" type="pres">
      <dgm:prSet presAssocID="{9C9406A0-D347-4780-8B1F-D14559BE4E3B}" presName="FiveConn_3-4" presStyleLbl="fgAccFollowNode1" presStyleIdx="2" presStyleCnt="4">
        <dgm:presLayoutVars>
          <dgm:bulletEnabled val="1"/>
        </dgm:presLayoutVars>
      </dgm:prSet>
      <dgm:spPr/>
    </dgm:pt>
    <dgm:pt modelId="{B4D38B11-C0E9-C14C-A7F0-42BA764B0E55}" type="pres">
      <dgm:prSet presAssocID="{9C9406A0-D347-4780-8B1F-D14559BE4E3B}" presName="FiveConn_4-5" presStyleLbl="fgAccFollowNode1" presStyleIdx="3" presStyleCnt="4">
        <dgm:presLayoutVars>
          <dgm:bulletEnabled val="1"/>
        </dgm:presLayoutVars>
      </dgm:prSet>
      <dgm:spPr/>
    </dgm:pt>
    <dgm:pt modelId="{E6A615CB-5C5E-554F-9B5B-414D48C622CB}" type="pres">
      <dgm:prSet presAssocID="{9C9406A0-D347-4780-8B1F-D14559BE4E3B}" presName="FiveNodes_1_text" presStyleLbl="node1" presStyleIdx="4" presStyleCnt="5">
        <dgm:presLayoutVars>
          <dgm:bulletEnabled val="1"/>
        </dgm:presLayoutVars>
      </dgm:prSet>
      <dgm:spPr/>
    </dgm:pt>
    <dgm:pt modelId="{6CB831EC-F7A0-494A-A64C-095230236844}" type="pres">
      <dgm:prSet presAssocID="{9C9406A0-D347-4780-8B1F-D14559BE4E3B}" presName="FiveNodes_2_text" presStyleLbl="node1" presStyleIdx="4" presStyleCnt="5">
        <dgm:presLayoutVars>
          <dgm:bulletEnabled val="1"/>
        </dgm:presLayoutVars>
      </dgm:prSet>
      <dgm:spPr/>
    </dgm:pt>
    <dgm:pt modelId="{CA57B95A-3755-CF4F-9882-F69FF951630F}" type="pres">
      <dgm:prSet presAssocID="{9C9406A0-D347-4780-8B1F-D14559BE4E3B}" presName="FiveNodes_3_text" presStyleLbl="node1" presStyleIdx="4" presStyleCnt="5">
        <dgm:presLayoutVars>
          <dgm:bulletEnabled val="1"/>
        </dgm:presLayoutVars>
      </dgm:prSet>
      <dgm:spPr/>
    </dgm:pt>
    <dgm:pt modelId="{B5962F18-4C5E-A64B-BE4D-319DA236B3DD}" type="pres">
      <dgm:prSet presAssocID="{9C9406A0-D347-4780-8B1F-D14559BE4E3B}" presName="FiveNodes_4_text" presStyleLbl="node1" presStyleIdx="4" presStyleCnt="5">
        <dgm:presLayoutVars>
          <dgm:bulletEnabled val="1"/>
        </dgm:presLayoutVars>
      </dgm:prSet>
      <dgm:spPr/>
    </dgm:pt>
    <dgm:pt modelId="{62FF0950-81ED-5C47-BF92-2D5E8F4BE400}" type="pres">
      <dgm:prSet presAssocID="{9C9406A0-D347-4780-8B1F-D14559BE4E3B}" presName="FiveNodes_5_text" presStyleLbl="node1" presStyleIdx="4" presStyleCnt="5">
        <dgm:presLayoutVars>
          <dgm:bulletEnabled val="1"/>
        </dgm:presLayoutVars>
      </dgm:prSet>
      <dgm:spPr/>
    </dgm:pt>
  </dgm:ptLst>
  <dgm:cxnLst>
    <dgm:cxn modelId="{DE48E100-8850-B842-A8E7-8360CCC8379A}" type="presOf" srcId="{C2F1A0D8-D969-44CE-9BB9-224ECB49A67B}" destId="{12C02A30-91B5-7441-A4B0-47FB39ED4414}" srcOrd="0" destOrd="0" presId="urn:microsoft.com/office/officeart/2005/8/layout/vProcess5"/>
    <dgm:cxn modelId="{46D42821-3424-41DA-92C1-AB8D698B0882}" srcId="{9C9406A0-D347-4780-8B1F-D14559BE4E3B}" destId="{B34F07FB-A028-4DF5-924F-0789F464DA69}" srcOrd="3" destOrd="0" parTransId="{B8034F28-5EFA-4CBB-8EC0-E5C39041A84A}" sibTransId="{0A87D15D-4867-4A21-BAC3-761BCD6C502F}"/>
    <dgm:cxn modelId="{FDDF3926-9357-7941-B0E5-75C223B988E7}" type="presOf" srcId="{EC6FD976-2AE4-47B9-8A6F-798FC9A09101}" destId="{FD9410A3-5E87-BB4B-81D1-7336E41D9B87}" srcOrd="0" destOrd="0" presId="urn:microsoft.com/office/officeart/2005/8/layout/vProcess5"/>
    <dgm:cxn modelId="{1EBDCF2B-0E59-F44B-B974-A4DF18D98C79}" type="presOf" srcId="{B34F07FB-A028-4DF5-924F-0789F464DA69}" destId="{E646C3F2-B1AF-FF4F-9225-9A63F829B6F2}" srcOrd="0" destOrd="0" presId="urn:microsoft.com/office/officeart/2005/8/layout/vProcess5"/>
    <dgm:cxn modelId="{0EC51C3E-4545-439F-AFB9-1D0723992ABB}" srcId="{9C9406A0-D347-4780-8B1F-D14559BE4E3B}" destId="{6DA146E8-8162-4DD3-85BE-B8D3CFF2C447}" srcOrd="2" destOrd="0" parTransId="{DD42E4B3-9A0A-4D43-B9B2-A24A1CB29F68}" sibTransId="{3A66AC95-3845-4313-87FD-D7A17BD9860C}"/>
    <dgm:cxn modelId="{C2F0CD43-F7EC-364C-85BE-BF5D6D941686}" type="presOf" srcId="{B34F07FB-A028-4DF5-924F-0789F464DA69}" destId="{B5962F18-4C5E-A64B-BE4D-319DA236B3DD}" srcOrd="1" destOrd="0" presId="urn:microsoft.com/office/officeart/2005/8/layout/vProcess5"/>
    <dgm:cxn modelId="{7DCB4C46-D784-4A42-BCCA-31DBA35D5FBE}" srcId="{9C9406A0-D347-4780-8B1F-D14559BE4E3B}" destId="{9A2EF0DA-EDE0-4B22-A14D-264F56635B66}" srcOrd="1" destOrd="0" parTransId="{836E9851-980A-4EA7-9C6E-0B60015454BA}" sibTransId="{9959343E-F512-441D-AD1B-C5B11FA9FE0A}"/>
    <dgm:cxn modelId="{53A7446C-53FD-BD4A-BA43-21C48CF24BEA}" type="presOf" srcId="{6DA146E8-8162-4DD3-85BE-B8D3CFF2C447}" destId="{CA57B95A-3755-CF4F-9882-F69FF951630F}" srcOrd="1" destOrd="0" presId="urn:microsoft.com/office/officeart/2005/8/layout/vProcess5"/>
    <dgm:cxn modelId="{5BE93086-8137-8741-92DD-2D7E3768EB6F}" type="presOf" srcId="{9C9406A0-D347-4780-8B1F-D14559BE4E3B}" destId="{C85869FC-F256-074D-A6AB-1EDCA62EAC85}" srcOrd="0" destOrd="0" presId="urn:microsoft.com/office/officeart/2005/8/layout/vProcess5"/>
    <dgm:cxn modelId="{42083F86-CEB7-1843-866C-D6589E4D5C6F}" type="presOf" srcId="{3A66AC95-3845-4313-87FD-D7A17BD9860C}" destId="{79EF6A79-AE08-604B-BCFD-DB4044D73E94}" srcOrd="0" destOrd="0" presId="urn:microsoft.com/office/officeart/2005/8/layout/vProcess5"/>
    <dgm:cxn modelId="{020A0F94-7E47-0049-AB15-70B1AD0D9438}" type="presOf" srcId="{9959343E-F512-441D-AD1B-C5B11FA9FE0A}" destId="{DBCE2BD9-2958-9145-823D-0EAA74434A78}" srcOrd="0" destOrd="0" presId="urn:microsoft.com/office/officeart/2005/8/layout/vProcess5"/>
    <dgm:cxn modelId="{02FD27A8-038A-A84E-8FE6-6927B567D9F2}" type="presOf" srcId="{0A87D15D-4867-4A21-BAC3-761BCD6C502F}" destId="{B4D38B11-C0E9-C14C-A7F0-42BA764B0E55}" srcOrd="0" destOrd="0" presId="urn:microsoft.com/office/officeart/2005/8/layout/vProcess5"/>
    <dgm:cxn modelId="{252E4BB0-9791-A94F-9EF4-A93A48255F4B}" type="presOf" srcId="{EC6FD976-2AE4-47B9-8A6F-798FC9A09101}" destId="{E6A615CB-5C5E-554F-9B5B-414D48C622CB}" srcOrd="1" destOrd="0" presId="urn:microsoft.com/office/officeart/2005/8/layout/vProcess5"/>
    <dgm:cxn modelId="{D505D0B6-0ABF-4175-A805-D920813674A1}" srcId="{9C9406A0-D347-4780-8B1F-D14559BE4E3B}" destId="{A059D077-6A3B-42FE-B01A-3BE671545A91}" srcOrd="4" destOrd="0" parTransId="{C437524A-8CC0-4EC0-9999-53576D144BF0}" sibTransId="{0268F708-4B0B-482E-B97B-19D5068D15D6}"/>
    <dgm:cxn modelId="{E6CC1EB7-DBCA-F948-AFD8-8D4BE6E967EB}" type="presOf" srcId="{A059D077-6A3B-42FE-B01A-3BE671545A91}" destId="{62FF0950-81ED-5C47-BF92-2D5E8F4BE400}" srcOrd="1" destOrd="0" presId="urn:microsoft.com/office/officeart/2005/8/layout/vProcess5"/>
    <dgm:cxn modelId="{FA63B8BE-0894-4A74-BDC5-83FAEDA1943D}" srcId="{9C9406A0-D347-4780-8B1F-D14559BE4E3B}" destId="{EC6FD976-2AE4-47B9-8A6F-798FC9A09101}" srcOrd="0" destOrd="0" parTransId="{F9CE15A7-A959-4E71-B937-93FBE46A5770}" sibTransId="{C2F1A0D8-D969-44CE-9BB9-224ECB49A67B}"/>
    <dgm:cxn modelId="{A4C5B5C6-5668-7446-AB99-83B10C5AC569}" type="presOf" srcId="{9A2EF0DA-EDE0-4B22-A14D-264F56635B66}" destId="{B05EF30D-1D8C-9243-93A7-2C20E74F80FA}" srcOrd="0" destOrd="0" presId="urn:microsoft.com/office/officeart/2005/8/layout/vProcess5"/>
    <dgm:cxn modelId="{C55F08D5-22CE-9F48-9FA0-3AF27701BC8B}" type="presOf" srcId="{9A2EF0DA-EDE0-4B22-A14D-264F56635B66}" destId="{6CB831EC-F7A0-494A-A64C-095230236844}" srcOrd="1" destOrd="0" presId="urn:microsoft.com/office/officeart/2005/8/layout/vProcess5"/>
    <dgm:cxn modelId="{70772CD5-4ED4-D74E-B915-1155C860480D}" type="presOf" srcId="{A059D077-6A3B-42FE-B01A-3BE671545A91}" destId="{89BA3CBE-7436-6745-ABD5-5CE982A24817}" srcOrd="0" destOrd="0" presId="urn:microsoft.com/office/officeart/2005/8/layout/vProcess5"/>
    <dgm:cxn modelId="{EA1A76DE-67E1-9F48-8E6F-B2C0BCB7F94F}" type="presOf" srcId="{6DA146E8-8162-4DD3-85BE-B8D3CFF2C447}" destId="{D88112B5-E70A-AE48-97D6-0FD5B9BF737E}" srcOrd="0" destOrd="0" presId="urn:microsoft.com/office/officeart/2005/8/layout/vProcess5"/>
    <dgm:cxn modelId="{85D7B792-CB30-8848-9DD1-31ED92FE60E8}" type="presParOf" srcId="{C85869FC-F256-074D-A6AB-1EDCA62EAC85}" destId="{21A6B806-7878-BC45-97F5-CE4043275675}" srcOrd="0" destOrd="0" presId="urn:microsoft.com/office/officeart/2005/8/layout/vProcess5"/>
    <dgm:cxn modelId="{3C515735-9F85-1646-94F5-51B5AEE4B3B9}" type="presParOf" srcId="{C85869FC-F256-074D-A6AB-1EDCA62EAC85}" destId="{FD9410A3-5E87-BB4B-81D1-7336E41D9B87}" srcOrd="1" destOrd="0" presId="urn:microsoft.com/office/officeart/2005/8/layout/vProcess5"/>
    <dgm:cxn modelId="{567BDA6D-FAD4-2A47-A66F-46657C7D02A5}" type="presParOf" srcId="{C85869FC-F256-074D-A6AB-1EDCA62EAC85}" destId="{B05EF30D-1D8C-9243-93A7-2C20E74F80FA}" srcOrd="2" destOrd="0" presId="urn:microsoft.com/office/officeart/2005/8/layout/vProcess5"/>
    <dgm:cxn modelId="{74F81F6D-B6EF-0A47-A4F5-10F285FE36AD}" type="presParOf" srcId="{C85869FC-F256-074D-A6AB-1EDCA62EAC85}" destId="{D88112B5-E70A-AE48-97D6-0FD5B9BF737E}" srcOrd="3" destOrd="0" presId="urn:microsoft.com/office/officeart/2005/8/layout/vProcess5"/>
    <dgm:cxn modelId="{11468FBD-F1DA-1D4E-A073-E453F3C6185E}" type="presParOf" srcId="{C85869FC-F256-074D-A6AB-1EDCA62EAC85}" destId="{E646C3F2-B1AF-FF4F-9225-9A63F829B6F2}" srcOrd="4" destOrd="0" presId="urn:microsoft.com/office/officeart/2005/8/layout/vProcess5"/>
    <dgm:cxn modelId="{0F5C9520-F9FE-5D4E-AB81-941A4226A4E1}" type="presParOf" srcId="{C85869FC-F256-074D-A6AB-1EDCA62EAC85}" destId="{89BA3CBE-7436-6745-ABD5-5CE982A24817}" srcOrd="5" destOrd="0" presId="urn:microsoft.com/office/officeart/2005/8/layout/vProcess5"/>
    <dgm:cxn modelId="{AEBF8390-F652-DB44-B5A5-42AD8E3D33B0}" type="presParOf" srcId="{C85869FC-F256-074D-A6AB-1EDCA62EAC85}" destId="{12C02A30-91B5-7441-A4B0-47FB39ED4414}" srcOrd="6" destOrd="0" presId="urn:microsoft.com/office/officeart/2005/8/layout/vProcess5"/>
    <dgm:cxn modelId="{0A3D936A-0ED1-3540-A4F8-71E0E378BD72}" type="presParOf" srcId="{C85869FC-F256-074D-A6AB-1EDCA62EAC85}" destId="{DBCE2BD9-2958-9145-823D-0EAA74434A78}" srcOrd="7" destOrd="0" presId="urn:microsoft.com/office/officeart/2005/8/layout/vProcess5"/>
    <dgm:cxn modelId="{80095794-4894-2640-952E-741293CEA5B7}" type="presParOf" srcId="{C85869FC-F256-074D-A6AB-1EDCA62EAC85}" destId="{79EF6A79-AE08-604B-BCFD-DB4044D73E94}" srcOrd="8" destOrd="0" presId="urn:microsoft.com/office/officeart/2005/8/layout/vProcess5"/>
    <dgm:cxn modelId="{1D2CEE33-48BF-F645-B029-9CC0A9683516}" type="presParOf" srcId="{C85869FC-F256-074D-A6AB-1EDCA62EAC85}" destId="{B4D38B11-C0E9-C14C-A7F0-42BA764B0E55}" srcOrd="9" destOrd="0" presId="urn:microsoft.com/office/officeart/2005/8/layout/vProcess5"/>
    <dgm:cxn modelId="{13DB25B6-A25E-2D49-9BCD-0D6E49DA89E8}" type="presParOf" srcId="{C85869FC-F256-074D-A6AB-1EDCA62EAC85}" destId="{E6A615CB-5C5E-554F-9B5B-414D48C622CB}" srcOrd="10" destOrd="0" presId="urn:microsoft.com/office/officeart/2005/8/layout/vProcess5"/>
    <dgm:cxn modelId="{06534CE8-191C-9344-81E2-411871399C91}" type="presParOf" srcId="{C85869FC-F256-074D-A6AB-1EDCA62EAC85}" destId="{6CB831EC-F7A0-494A-A64C-095230236844}" srcOrd="11" destOrd="0" presId="urn:microsoft.com/office/officeart/2005/8/layout/vProcess5"/>
    <dgm:cxn modelId="{63CBE854-D815-A84A-9BEB-A4E33ED25602}" type="presParOf" srcId="{C85869FC-F256-074D-A6AB-1EDCA62EAC85}" destId="{CA57B95A-3755-CF4F-9882-F69FF951630F}" srcOrd="12" destOrd="0" presId="urn:microsoft.com/office/officeart/2005/8/layout/vProcess5"/>
    <dgm:cxn modelId="{0D9D8A55-1228-3E4E-9F4E-3D2FC3DC1545}" type="presParOf" srcId="{C85869FC-F256-074D-A6AB-1EDCA62EAC85}" destId="{B5962F18-4C5E-A64B-BE4D-319DA236B3DD}" srcOrd="13" destOrd="0" presId="urn:microsoft.com/office/officeart/2005/8/layout/vProcess5"/>
    <dgm:cxn modelId="{E2AE71C5-512A-FF4C-B2B7-9DA144636E56}" type="presParOf" srcId="{C85869FC-F256-074D-A6AB-1EDCA62EAC85}" destId="{62FF0950-81ED-5C47-BF92-2D5E8F4BE40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5E99B-1912-494F-8F8E-2ECD28B61B35}">
      <dsp:nvSpPr>
        <dsp:cNvPr id="0" name=""/>
        <dsp:cNvSpPr/>
      </dsp:nvSpPr>
      <dsp:spPr>
        <a:xfrm>
          <a:off x="2892" y="128235"/>
          <a:ext cx="2820497" cy="112819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Autonomy</a:t>
          </a:r>
          <a:endParaRPr lang="en-US" sz="2400" kern="1200" dirty="0"/>
        </a:p>
      </dsp:txBody>
      <dsp:txXfrm>
        <a:off x="2892" y="128235"/>
        <a:ext cx="2820497" cy="1128198"/>
      </dsp:txXfrm>
    </dsp:sp>
    <dsp:sp modelId="{F42205D1-45D5-7F45-B80C-1B24D7CCD002}">
      <dsp:nvSpPr>
        <dsp:cNvPr id="0" name=""/>
        <dsp:cNvSpPr/>
      </dsp:nvSpPr>
      <dsp:spPr>
        <a:xfrm>
          <a:off x="2892" y="1256433"/>
          <a:ext cx="2820497"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Empower users</a:t>
          </a:r>
        </a:p>
        <a:p>
          <a:pPr marL="228600" lvl="1" indent="-228600" algn="l" defTabSz="889000">
            <a:lnSpc>
              <a:spcPct val="90000"/>
            </a:lnSpc>
            <a:spcBef>
              <a:spcPct val="0"/>
            </a:spcBef>
            <a:spcAft>
              <a:spcPct val="15000"/>
            </a:spcAft>
            <a:buChar char="•"/>
          </a:pPr>
          <a:r>
            <a:rPr lang="en-US" sz="2000" kern="1200" dirty="0"/>
            <a:t>Enable productivity</a:t>
          </a:r>
        </a:p>
        <a:p>
          <a:pPr marL="228600" lvl="1" indent="-228600" algn="l" defTabSz="889000">
            <a:lnSpc>
              <a:spcPct val="90000"/>
            </a:lnSpc>
            <a:spcBef>
              <a:spcPct val="0"/>
            </a:spcBef>
            <a:spcAft>
              <a:spcPct val="15000"/>
            </a:spcAft>
            <a:buChar char="•"/>
          </a:pPr>
          <a:r>
            <a:rPr lang="en-US" sz="2000" kern="1200" dirty="0"/>
            <a:t>Delegate admin responsibilities</a:t>
          </a:r>
        </a:p>
      </dsp:txBody>
      <dsp:txXfrm>
        <a:off x="2892" y="1256433"/>
        <a:ext cx="2820497" cy="2854800"/>
      </dsp:txXfrm>
    </dsp:sp>
    <dsp:sp modelId="{C88EB0FD-6E37-6E41-9E37-C577BBD44A63}">
      <dsp:nvSpPr>
        <dsp:cNvPr id="0" name=""/>
        <dsp:cNvSpPr/>
      </dsp:nvSpPr>
      <dsp:spPr>
        <a:xfrm>
          <a:off x="3218259" y="128235"/>
          <a:ext cx="2820497" cy="112819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a:t>Efficiency</a:t>
          </a:r>
          <a:endParaRPr lang="en-US" sz="2400" kern="1200"/>
        </a:p>
      </dsp:txBody>
      <dsp:txXfrm>
        <a:off x="3218259" y="128235"/>
        <a:ext cx="2820497" cy="1128198"/>
      </dsp:txXfrm>
    </dsp:sp>
    <dsp:sp modelId="{E900F1A7-4923-1045-A9FC-30F08ADD861C}">
      <dsp:nvSpPr>
        <dsp:cNvPr id="0" name=""/>
        <dsp:cNvSpPr/>
      </dsp:nvSpPr>
      <dsp:spPr>
        <a:xfrm>
          <a:off x="3218259" y="1256433"/>
          <a:ext cx="2820497"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Automated (mostly)</a:t>
          </a:r>
        </a:p>
        <a:p>
          <a:pPr marL="228600" lvl="1" indent="-228600" algn="l" defTabSz="889000">
            <a:lnSpc>
              <a:spcPct val="90000"/>
            </a:lnSpc>
            <a:spcBef>
              <a:spcPct val="0"/>
            </a:spcBef>
            <a:spcAft>
              <a:spcPct val="15000"/>
            </a:spcAft>
            <a:buChar char="•"/>
          </a:pPr>
          <a:r>
            <a:rPr lang="en-US" sz="2000" kern="1200" dirty="0"/>
            <a:t>Self-service</a:t>
          </a:r>
        </a:p>
        <a:p>
          <a:pPr marL="228600" lvl="1" indent="-228600" algn="l" defTabSz="889000">
            <a:lnSpc>
              <a:spcPct val="90000"/>
            </a:lnSpc>
            <a:spcBef>
              <a:spcPct val="0"/>
            </a:spcBef>
            <a:spcAft>
              <a:spcPct val="15000"/>
            </a:spcAft>
            <a:buChar char="•"/>
          </a:pPr>
          <a:r>
            <a:rPr lang="en-US" sz="2000" kern="1200" dirty="0"/>
            <a:t>Secure</a:t>
          </a:r>
        </a:p>
        <a:p>
          <a:pPr marL="228600" lvl="1" indent="-228600" algn="l" defTabSz="889000">
            <a:lnSpc>
              <a:spcPct val="90000"/>
            </a:lnSpc>
            <a:spcBef>
              <a:spcPct val="0"/>
            </a:spcBef>
            <a:spcAft>
              <a:spcPct val="15000"/>
            </a:spcAft>
            <a:buChar char="•"/>
          </a:pPr>
          <a:r>
            <a:rPr lang="en-US" sz="2000" kern="1200" dirty="0"/>
            <a:t>Scalable</a:t>
          </a:r>
        </a:p>
        <a:p>
          <a:pPr marL="228600" lvl="1" indent="-228600" algn="l" defTabSz="889000">
            <a:lnSpc>
              <a:spcPct val="90000"/>
            </a:lnSpc>
            <a:spcBef>
              <a:spcPct val="0"/>
            </a:spcBef>
            <a:spcAft>
              <a:spcPct val="15000"/>
            </a:spcAft>
            <a:buChar char="•"/>
          </a:pPr>
          <a:r>
            <a:rPr lang="en-US" sz="2000" kern="1200" dirty="0"/>
            <a:t>Expeditious</a:t>
          </a:r>
        </a:p>
        <a:p>
          <a:pPr marL="228600" lvl="1" indent="-228600" algn="l" defTabSz="889000">
            <a:lnSpc>
              <a:spcPct val="90000"/>
            </a:lnSpc>
            <a:spcBef>
              <a:spcPct val="0"/>
            </a:spcBef>
            <a:spcAft>
              <a:spcPct val="15000"/>
            </a:spcAft>
            <a:buChar char="•"/>
          </a:pPr>
          <a:r>
            <a:rPr lang="en-US" sz="2000" kern="1200" dirty="0"/>
            <a:t>Low-maintenance</a:t>
          </a:r>
        </a:p>
      </dsp:txBody>
      <dsp:txXfrm>
        <a:off x="3218259" y="1256433"/>
        <a:ext cx="2820497" cy="2854800"/>
      </dsp:txXfrm>
    </dsp:sp>
    <dsp:sp modelId="{0740A852-AF58-1E49-B6BE-8BF1E9241454}">
      <dsp:nvSpPr>
        <dsp:cNvPr id="0" name=""/>
        <dsp:cNvSpPr/>
      </dsp:nvSpPr>
      <dsp:spPr>
        <a:xfrm>
          <a:off x="6433626" y="128235"/>
          <a:ext cx="2820497" cy="112819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Role Separation</a:t>
          </a:r>
          <a:endParaRPr lang="en-US" sz="2400" kern="1200" dirty="0"/>
        </a:p>
      </dsp:txBody>
      <dsp:txXfrm>
        <a:off x="6433626" y="128235"/>
        <a:ext cx="2820497" cy="1128198"/>
      </dsp:txXfrm>
    </dsp:sp>
    <dsp:sp modelId="{9EF7BD45-C89F-594C-BE32-A191AA6B78AE}">
      <dsp:nvSpPr>
        <dsp:cNvPr id="0" name=""/>
        <dsp:cNvSpPr/>
      </dsp:nvSpPr>
      <dsp:spPr>
        <a:xfrm>
          <a:off x="6433626" y="1256433"/>
          <a:ext cx="2820497"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Approvals</a:t>
          </a:r>
        </a:p>
        <a:p>
          <a:pPr marL="228600" lvl="1" indent="-228600" algn="l" defTabSz="889000">
            <a:lnSpc>
              <a:spcPct val="90000"/>
            </a:lnSpc>
            <a:spcBef>
              <a:spcPct val="0"/>
            </a:spcBef>
            <a:spcAft>
              <a:spcPct val="15000"/>
            </a:spcAft>
            <a:buChar char="•"/>
          </a:pPr>
          <a:r>
            <a:rPr lang="en-US" sz="2000" kern="1200" dirty="0"/>
            <a:t>Account creation</a:t>
          </a:r>
        </a:p>
        <a:p>
          <a:pPr marL="228600" lvl="1" indent="-228600" algn="l" defTabSz="889000">
            <a:lnSpc>
              <a:spcPct val="90000"/>
            </a:lnSpc>
            <a:spcBef>
              <a:spcPct val="0"/>
            </a:spcBef>
            <a:spcAft>
              <a:spcPct val="15000"/>
            </a:spcAft>
            <a:buChar char="•"/>
          </a:pPr>
          <a:r>
            <a:rPr lang="en-US" sz="2000" kern="1200" dirty="0"/>
            <a:t>Identity creation</a:t>
          </a:r>
        </a:p>
        <a:p>
          <a:pPr marL="228600" lvl="1" indent="-228600" algn="l" defTabSz="889000">
            <a:lnSpc>
              <a:spcPct val="90000"/>
            </a:lnSpc>
            <a:spcBef>
              <a:spcPct val="0"/>
            </a:spcBef>
            <a:spcAft>
              <a:spcPct val="15000"/>
            </a:spcAft>
            <a:buChar char="•"/>
          </a:pPr>
          <a:r>
            <a:rPr lang="en-US" sz="2000" kern="1200" dirty="0"/>
            <a:t>Permission grants</a:t>
          </a:r>
        </a:p>
      </dsp:txBody>
      <dsp:txXfrm>
        <a:off x="6433626" y="1256433"/>
        <a:ext cx="2820497"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410A3-5E87-BB4B-81D1-7336E41D9B87}">
      <dsp:nvSpPr>
        <dsp:cNvPr id="0" name=""/>
        <dsp:cNvSpPr/>
      </dsp:nvSpPr>
      <dsp:spPr>
        <a:xfrm>
          <a:off x="0" y="69551"/>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submitted by Project</a:t>
          </a:r>
          <a:endParaRPr lang="en-US" sz="2000" kern="1200" dirty="0"/>
        </a:p>
      </dsp:txBody>
      <dsp:txXfrm>
        <a:off x="21697" y="91248"/>
        <a:ext cx="6076618" cy="697398"/>
      </dsp:txXfrm>
    </dsp:sp>
    <dsp:sp modelId="{B05EF30D-1D8C-9243-93A7-2C20E74F80FA}">
      <dsp:nvSpPr>
        <dsp:cNvPr id="0" name=""/>
        <dsp:cNvSpPr/>
      </dsp:nvSpPr>
      <dsp:spPr>
        <a:xfrm>
          <a:off x="531754" y="1071653"/>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approved</a:t>
          </a:r>
          <a:endParaRPr lang="en-US" sz="2000" kern="1200" dirty="0"/>
        </a:p>
      </dsp:txBody>
      <dsp:txXfrm>
        <a:off x="553451" y="1093350"/>
        <a:ext cx="5973812" cy="697398"/>
      </dsp:txXfrm>
    </dsp:sp>
    <dsp:sp modelId="{D88112B5-E70A-AE48-97D6-0FD5B9BF737E}">
      <dsp:nvSpPr>
        <dsp:cNvPr id="0" name=""/>
        <dsp:cNvSpPr/>
      </dsp:nvSpPr>
      <dsp:spPr>
        <a:xfrm>
          <a:off x="1063509" y="2073755"/>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processed</a:t>
          </a:r>
          <a:endParaRPr lang="en-US" sz="2000" kern="1200" dirty="0"/>
        </a:p>
      </dsp:txBody>
      <dsp:txXfrm>
        <a:off x="1085206" y="2095452"/>
        <a:ext cx="5973812" cy="697398"/>
      </dsp:txXfrm>
    </dsp:sp>
    <dsp:sp modelId="{E646C3F2-B1AF-FF4F-9225-9A63F829B6F2}">
      <dsp:nvSpPr>
        <dsp:cNvPr id="0" name=""/>
        <dsp:cNvSpPr/>
      </dsp:nvSpPr>
      <dsp:spPr>
        <a:xfrm>
          <a:off x="1595264" y="3075858"/>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status &amp; results sent to Project</a:t>
          </a:r>
          <a:endParaRPr lang="en-US" sz="2000" kern="1200" dirty="0"/>
        </a:p>
      </dsp:txBody>
      <dsp:txXfrm>
        <a:off x="1616961" y="3097555"/>
        <a:ext cx="5973812" cy="697398"/>
      </dsp:txXfrm>
    </dsp:sp>
    <dsp:sp modelId="{89BA3CBE-7436-6745-ABD5-5CE982A24817}">
      <dsp:nvSpPr>
        <dsp:cNvPr id="0" name=""/>
        <dsp:cNvSpPr/>
      </dsp:nvSpPr>
      <dsp:spPr>
        <a:xfrm>
          <a:off x="2127019" y="4077960"/>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IGA/GRC forensics recorded throughout</a:t>
          </a:r>
          <a:endParaRPr lang="en-US" sz="2000" kern="1200" dirty="0"/>
        </a:p>
      </dsp:txBody>
      <dsp:txXfrm>
        <a:off x="2148716" y="4099657"/>
        <a:ext cx="5973812" cy="697398"/>
      </dsp:txXfrm>
    </dsp:sp>
    <dsp:sp modelId="{12C02A30-91B5-7441-A4B0-47FB39ED4414}">
      <dsp:nvSpPr>
        <dsp:cNvPr id="0" name=""/>
        <dsp:cNvSpPr/>
      </dsp:nvSpPr>
      <dsp:spPr>
        <a:xfrm>
          <a:off x="6548961" y="642811"/>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677645" y="642811"/>
        <a:ext cx="314563" cy="430378"/>
      </dsp:txXfrm>
    </dsp:sp>
    <dsp:sp modelId="{DBCE2BD9-2958-9145-823D-0EAA74434A78}">
      <dsp:nvSpPr>
        <dsp:cNvPr id="0" name=""/>
        <dsp:cNvSpPr/>
      </dsp:nvSpPr>
      <dsp:spPr>
        <a:xfrm>
          <a:off x="7080716" y="1644914"/>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209400" y="1644914"/>
        <a:ext cx="314563" cy="430378"/>
      </dsp:txXfrm>
    </dsp:sp>
    <dsp:sp modelId="{79EF6A79-AE08-604B-BCFD-DB4044D73E94}">
      <dsp:nvSpPr>
        <dsp:cNvPr id="0" name=""/>
        <dsp:cNvSpPr/>
      </dsp:nvSpPr>
      <dsp:spPr>
        <a:xfrm>
          <a:off x="7612471" y="2632351"/>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741155" y="2632351"/>
        <a:ext cx="314563" cy="430378"/>
      </dsp:txXfrm>
    </dsp:sp>
    <dsp:sp modelId="{B4D38B11-C0E9-C14C-A7F0-42BA764B0E55}">
      <dsp:nvSpPr>
        <dsp:cNvPr id="0" name=""/>
        <dsp:cNvSpPr/>
      </dsp:nvSpPr>
      <dsp:spPr>
        <a:xfrm>
          <a:off x="8144226" y="3644230"/>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272910" y="3644230"/>
        <a:ext cx="314563" cy="43037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39B9D-168E-8C4D-A3D6-73F6C7CF49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C200EF-4BC2-C449-BF80-503A58C2C0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AFFCC-9DA3-3A4C-8521-FD6F69A17474}" type="datetimeFigureOut">
              <a:rPr lang="en-US" smtClean="0"/>
              <a:t>6/14/22</a:t>
            </a:fld>
            <a:endParaRPr lang="en-US"/>
          </a:p>
        </p:txBody>
      </p:sp>
      <p:sp>
        <p:nvSpPr>
          <p:cNvPr id="4" name="Footer Placeholder 3">
            <a:extLst>
              <a:ext uri="{FF2B5EF4-FFF2-40B4-BE49-F238E27FC236}">
                <a16:creationId xmlns:a16="http://schemas.microsoft.com/office/drawing/2014/main" id="{0CABAAAA-9FC6-574D-968E-DDCB27419F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0B05FB-0DFE-9041-9083-2630E902E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7C0BC0-DE64-EE4A-801F-6E0690908F2D}" type="slidenum">
              <a:rPr lang="en-US" smtClean="0"/>
              <a:t>‹#›</a:t>
            </a:fld>
            <a:endParaRPr lang="en-US"/>
          </a:p>
        </p:txBody>
      </p:sp>
    </p:spTree>
    <p:extLst>
      <p:ext uri="{BB962C8B-B14F-4D97-AF65-F5344CB8AC3E}">
        <p14:creationId xmlns:p14="http://schemas.microsoft.com/office/powerpoint/2010/main" val="845918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E3E59-265C-F647-951E-CCF2602826BF}" type="datetimeFigureOut">
              <a:rPr lang="en-US" smtClean="0"/>
              <a:t>6/14/22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E520-80FD-9E4A-A779-E99A2DC8BF42}" type="slidenum">
              <a:rPr lang="en-US" smtClean="0"/>
              <a:t>‹#›</a:t>
            </a:fld>
            <a:endParaRPr lang="en-US"/>
          </a:p>
        </p:txBody>
      </p:sp>
    </p:spTree>
    <p:extLst>
      <p:ext uri="{BB962C8B-B14F-4D97-AF65-F5344CB8AC3E}">
        <p14:creationId xmlns:p14="http://schemas.microsoft.com/office/powerpoint/2010/main" val="149286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Everybpdy</a:t>
            </a:r>
            <a:r>
              <a:rPr lang="en-US" dirty="0"/>
              <a:t> loves</a:t>
            </a:r>
            <a:r>
              <a:rPr lang="en-US" baseline="0" dirty="0"/>
              <a:t> cat videos</a:t>
            </a:r>
            <a:endParaRPr lang="en-US" dirty="0"/>
          </a:p>
          <a:p>
            <a:r>
              <a:rPr lang="en-US" dirty="0"/>
              <a:t>https://</a:t>
            </a:r>
            <a:r>
              <a:rPr lang="en-US" dirty="0" err="1"/>
              <a:t>www.youtube.com</a:t>
            </a:r>
            <a:r>
              <a:rPr lang="en-US" dirty="0"/>
              <a:t>/</a:t>
            </a:r>
            <a:r>
              <a:rPr lang="en-US" dirty="0" err="1"/>
              <a:t>watch?v</a:t>
            </a:r>
            <a:r>
              <a:rPr lang="en-US" dirty="0"/>
              <a:t>=84gvEKJiJzc</a:t>
            </a:r>
          </a:p>
        </p:txBody>
      </p:sp>
      <p:sp>
        <p:nvSpPr>
          <p:cNvPr id="4" name="Slide Number Placeholder 3"/>
          <p:cNvSpPr>
            <a:spLocks noGrp="1"/>
          </p:cNvSpPr>
          <p:nvPr>
            <p:ph type="sldNum" sz="quarter" idx="5"/>
          </p:nvPr>
        </p:nvSpPr>
        <p:spPr/>
        <p:txBody>
          <a:bodyPr/>
          <a:lstStyle/>
          <a:p>
            <a:fld id="{18288707-13C5-0D44-A6CC-0F7089BF747C}" type="slidenum">
              <a:rPr lang="en-US" smtClean="0"/>
              <a:pPr/>
              <a:t>4</a:t>
            </a:fld>
            <a:endParaRPr lang="en-US"/>
          </a:p>
        </p:txBody>
      </p:sp>
    </p:spTree>
    <p:extLst>
      <p:ext uri="{BB962C8B-B14F-4D97-AF65-F5344CB8AC3E}">
        <p14:creationId xmlns:p14="http://schemas.microsoft.com/office/powerpoint/2010/main" val="1314364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12543f510b7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8" name="Google Shape;1268;g12543f510b7_5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9" name="Google Shape;1269;g12543f510b7_5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12543f510b7_5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9" name="Google Shape;1289;g12543f510b7_5_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0" name="Google Shape;1290;g12543f510b7_5_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Severity: Describes the potential loss or consequence or a mishap.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Exposure: The amount of time, number of cycles, number of people and resources (equipment) involved. </a:t>
            </a:r>
          </a:p>
          <a:p>
            <a:r>
              <a:rPr lang="en-US" dirty="0"/>
              <a:t>Probability: The likelihood that given the Exposure, the projected consequences will occur. Training, situational awareness, morale and attitude change are used to mitigate Probability. </a:t>
            </a:r>
          </a:p>
        </p:txBody>
      </p:sp>
      <p:sp>
        <p:nvSpPr>
          <p:cNvPr id="4" name="Slide Number Placeholder 3"/>
          <p:cNvSpPr>
            <a:spLocks noGrp="1"/>
          </p:cNvSpPr>
          <p:nvPr>
            <p:ph type="sldNum" sz="quarter" idx="5"/>
          </p:nvPr>
        </p:nvSpPr>
        <p:spPr/>
        <p:txBody>
          <a:bodyPr/>
          <a:lstStyle/>
          <a:p>
            <a:fld id="{22C9E520-80FD-9E4A-A779-E99A2DC8BF42}" type="slidenum">
              <a:rPr lang="en-US" smtClean="0"/>
              <a:t>7</a:t>
            </a:fld>
            <a:endParaRPr lang="en-US"/>
          </a:p>
        </p:txBody>
      </p:sp>
    </p:spTree>
    <p:extLst>
      <p:ext uri="{BB962C8B-B14F-4D97-AF65-F5344CB8AC3E}">
        <p14:creationId xmlns:p14="http://schemas.microsoft.com/office/powerpoint/2010/main" val="2488728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ge4a62ae1a3_1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9" name="Google Shape;1349;ge4a62ae1a3_1_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Before we move on to our use case example, and talk track for CI/CD pipelines, let’s look at the NIST SP 800-53 controls that we will be helping with today.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Access Control:</a:t>
            </a:r>
            <a:endParaRPr/>
          </a:p>
          <a:p>
            <a:pPr marL="171450" lvl="0" indent="-171450" algn="l" rtl="0">
              <a:lnSpc>
                <a:spcPct val="100000"/>
              </a:lnSpc>
              <a:spcBef>
                <a:spcPts val="0"/>
              </a:spcBef>
              <a:spcAft>
                <a:spcPts val="0"/>
              </a:spcAft>
              <a:buClr>
                <a:schemeClr val="dk1"/>
              </a:buClr>
              <a:buSzPts val="1200"/>
              <a:buFont typeface="Arial"/>
              <a:buChar char="•"/>
            </a:pPr>
            <a:r>
              <a:rPr lang="en"/>
              <a:t>Provide a way to authenticate and authorize workloads only to the credentials they need while protecting the credential from falling into the hands of humans</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
              <a:t>Auditing and Accountability</a:t>
            </a:r>
            <a:endParaRPr/>
          </a:p>
          <a:p>
            <a:pPr marL="171450" lvl="0" indent="-171450" algn="l" rtl="0">
              <a:lnSpc>
                <a:spcPct val="100000"/>
              </a:lnSpc>
              <a:spcBef>
                <a:spcPts val="0"/>
              </a:spcBef>
              <a:spcAft>
                <a:spcPts val="0"/>
              </a:spcAft>
              <a:buClr>
                <a:schemeClr val="dk1"/>
              </a:buClr>
              <a:buSzPts val="1200"/>
              <a:buFont typeface="Arial"/>
              <a:buChar char="•"/>
            </a:pPr>
            <a:r>
              <a:rPr lang="en"/>
              <a:t>Logging credential retrieval by both humans, as well as non-human identities</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
              <a:t>Identification and Authentication</a:t>
            </a:r>
            <a:endParaRPr/>
          </a:p>
          <a:p>
            <a:pPr marL="171450" lvl="0" indent="-171450" algn="l" rtl="0">
              <a:lnSpc>
                <a:spcPct val="100000"/>
              </a:lnSpc>
              <a:spcBef>
                <a:spcPts val="0"/>
              </a:spcBef>
              <a:spcAft>
                <a:spcPts val="0"/>
              </a:spcAft>
              <a:buClr>
                <a:schemeClr val="dk1"/>
              </a:buClr>
              <a:buSzPts val="1200"/>
              <a:buFont typeface="Arial"/>
              <a:buChar char="•"/>
            </a:pPr>
            <a:r>
              <a:rPr lang="en"/>
              <a:t>Providing the ability to identify and authenticate workloads using modern platforms such as cloud and platform architecture, or using token authentication. </a:t>
            </a:r>
            <a:endParaRPr/>
          </a:p>
        </p:txBody>
      </p:sp>
      <p:sp>
        <p:nvSpPr>
          <p:cNvPr id="1350" name="Google Shape;1350;ge4a62ae1a3_1_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e4a62ae1a3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1" name="Google Shape;1341;ge4a62ae1a3_1_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n"/>
              <a:t>There are many graphics that you may find when doing a Google search for devsecops, but this is my favorite, because it really shows the need for security to be involved in the entire process. </a:t>
            </a:r>
            <a:endParaRPr/>
          </a:p>
          <a:p>
            <a:pPr marL="171450" lvl="0" indent="-171450" algn="l" rtl="0">
              <a:lnSpc>
                <a:spcPct val="100000"/>
              </a:lnSpc>
              <a:spcBef>
                <a:spcPts val="0"/>
              </a:spcBef>
              <a:spcAft>
                <a:spcPts val="0"/>
              </a:spcAft>
              <a:buClr>
                <a:schemeClr val="dk1"/>
              </a:buClr>
              <a:buSzPts val="1200"/>
              <a:buFont typeface="Calibri"/>
              <a:buChar char="-"/>
            </a:pPr>
            <a:r>
              <a:rPr lang="en"/>
              <a:t>“Security at Inception”:</a:t>
            </a:r>
            <a:endParaRPr/>
          </a:p>
          <a:p>
            <a:pPr marL="628650" lvl="1" indent="-171450" algn="l" rtl="0">
              <a:lnSpc>
                <a:spcPct val="100000"/>
              </a:lnSpc>
              <a:spcBef>
                <a:spcPts val="0"/>
              </a:spcBef>
              <a:spcAft>
                <a:spcPts val="0"/>
              </a:spcAft>
              <a:buClr>
                <a:schemeClr val="dk1"/>
              </a:buClr>
              <a:buSzPts val="1200"/>
              <a:buFont typeface="Calibri"/>
              <a:buChar char="-"/>
            </a:pPr>
            <a:r>
              <a:rPr lang="en"/>
              <a:t>Will deliver more secure code</a:t>
            </a:r>
            <a:endParaRPr/>
          </a:p>
          <a:p>
            <a:pPr marL="628650" lvl="1" indent="-171450" algn="l" rtl="0">
              <a:lnSpc>
                <a:spcPct val="100000"/>
              </a:lnSpc>
              <a:spcBef>
                <a:spcPts val="0"/>
              </a:spcBef>
              <a:spcAft>
                <a:spcPts val="0"/>
              </a:spcAft>
              <a:buClr>
                <a:schemeClr val="dk1"/>
              </a:buClr>
              <a:buSzPts val="1200"/>
              <a:buFont typeface="Calibri"/>
              <a:buChar char="-"/>
            </a:pPr>
            <a:r>
              <a:rPr lang="en"/>
              <a:t>Reduce the amount of time required to respond to incidents</a:t>
            </a:r>
            <a:endParaRPr/>
          </a:p>
          <a:p>
            <a:pPr marL="628650" lvl="1" indent="-171450" algn="l" rtl="0">
              <a:lnSpc>
                <a:spcPct val="100000"/>
              </a:lnSpc>
              <a:spcBef>
                <a:spcPts val="0"/>
              </a:spcBef>
              <a:spcAft>
                <a:spcPts val="0"/>
              </a:spcAft>
              <a:buClr>
                <a:schemeClr val="dk1"/>
              </a:buClr>
              <a:buSzPts val="1200"/>
              <a:buFont typeface="Calibri"/>
              <a:buChar char="-"/>
            </a:pPr>
            <a:r>
              <a:rPr lang="en"/>
              <a:t>Reduce the amount of time spent refactoring code due to security requirements</a:t>
            </a:r>
            <a:endParaRPr/>
          </a:p>
          <a:p>
            <a:pPr marL="628650" lvl="1" indent="-171450" algn="l" rtl="0">
              <a:lnSpc>
                <a:spcPct val="100000"/>
              </a:lnSpc>
              <a:spcBef>
                <a:spcPts val="0"/>
              </a:spcBef>
              <a:spcAft>
                <a:spcPts val="0"/>
              </a:spcAft>
              <a:buClr>
                <a:schemeClr val="dk1"/>
              </a:buClr>
              <a:buSzPts val="1200"/>
              <a:buFont typeface="Calibri"/>
              <a:buChar char="-"/>
            </a:pPr>
            <a:r>
              <a:rPr lang="en"/>
              <a:t>Reduce or eliminate the amount of time spent pushing new copies of secrets manually to disparate credential stores</a:t>
            </a:r>
            <a:endParaRPr/>
          </a:p>
          <a:p>
            <a:pPr marL="171450" lvl="0" indent="-171450" algn="l" rtl="0">
              <a:lnSpc>
                <a:spcPct val="100000"/>
              </a:lnSpc>
              <a:spcBef>
                <a:spcPts val="0"/>
              </a:spcBef>
              <a:spcAft>
                <a:spcPts val="0"/>
              </a:spcAft>
              <a:buClr>
                <a:schemeClr val="dk1"/>
              </a:buClr>
              <a:buSzPts val="1200"/>
              <a:buFont typeface="Calibri"/>
              <a:buChar char="-"/>
            </a:pPr>
            <a:r>
              <a:rPr lang="en"/>
              <a:t>All of this recovered time can be spent providing more value to your end customers, regardless of if that is the American public, or the Warfighters that you support. </a:t>
            </a:r>
            <a:endParaRPr/>
          </a:p>
          <a:p>
            <a:pPr marL="171450" lvl="0" indent="-95250" algn="l" rtl="0">
              <a:lnSpc>
                <a:spcPct val="100000"/>
              </a:lnSpc>
              <a:spcBef>
                <a:spcPts val="0"/>
              </a:spcBef>
              <a:spcAft>
                <a:spcPts val="0"/>
              </a:spcAft>
              <a:buClr>
                <a:schemeClr val="dk1"/>
              </a:buClr>
              <a:buSzPts val="1200"/>
              <a:buFont typeface="Calibri"/>
              <a:buNone/>
            </a:pPr>
            <a:endParaRPr/>
          </a:p>
          <a:p>
            <a:pPr marL="171450" lvl="0" indent="-171450" algn="l" rtl="0">
              <a:lnSpc>
                <a:spcPct val="100000"/>
              </a:lnSpc>
              <a:spcBef>
                <a:spcPts val="0"/>
              </a:spcBef>
              <a:spcAft>
                <a:spcPts val="0"/>
              </a:spcAft>
              <a:buClr>
                <a:schemeClr val="dk1"/>
              </a:buClr>
              <a:buSzPts val="1200"/>
              <a:buFont typeface="Calibri"/>
              <a:buChar char="-"/>
            </a:pPr>
            <a:r>
              <a:rPr lang="en"/>
              <a:t>DevSecOps takes DevOps one step further, it integrates security into the entire process of DevOps</a:t>
            </a:r>
            <a:endParaRPr/>
          </a:p>
          <a:p>
            <a:pPr marL="171450" lvl="0" indent="-171450" algn="l" rtl="0">
              <a:lnSpc>
                <a:spcPct val="100000"/>
              </a:lnSpc>
              <a:spcBef>
                <a:spcPts val="0"/>
              </a:spcBef>
              <a:spcAft>
                <a:spcPts val="0"/>
              </a:spcAft>
              <a:buClr>
                <a:schemeClr val="dk1"/>
              </a:buClr>
              <a:buSzPts val="1200"/>
              <a:buFont typeface="Calibri"/>
              <a:buChar char="-"/>
            </a:pPr>
            <a:r>
              <a:rPr lang="en"/>
              <a:t>Each of the steps that were described before, building, testing, releasing all require some level of privilege. </a:t>
            </a:r>
            <a:endParaRPr/>
          </a:p>
          <a:p>
            <a:pPr marL="628650" lvl="1" indent="-171450" algn="l" rtl="0">
              <a:lnSpc>
                <a:spcPct val="100000"/>
              </a:lnSpc>
              <a:spcBef>
                <a:spcPts val="0"/>
              </a:spcBef>
              <a:spcAft>
                <a:spcPts val="0"/>
              </a:spcAft>
              <a:buClr>
                <a:schemeClr val="dk1"/>
              </a:buClr>
              <a:buSzPts val="1200"/>
              <a:buFont typeface="Calibri"/>
              <a:buChar char="-"/>
            </a:pPr>
            <a:r>
              <a:rPr lang="en"/>
              <a:t>Your Ansible Playbook requires privilege to:</a:t>
            </a:r>
            <a:endParaRPr/>
          </a:p>
          <a:p>
            <a:pPr marL="1085850" lvl="2" indent="-171450" algn="l" rtl="0">
              <a:lnSpc>
                <a:spcPct val="100000"/>
              </a:lnSpc>
              <a:spcBef>
                <a:spcPts val="0"/>
              </a:spcBef>
              <a:spcAft>
                <a:spcPts val="0"/>
              </a:spcAft>
              <a:buClr>
                <a:schemeClr val="dk1"/>
              </a:buClr>
              <a:buSzPts val="1200"/>
              <a:buFont typeface="Calibri"/>
              <a:buChar char="-"/>
            </a:pPr>
            <a:r>
              <a:rPr lang="en"/>
              <a:t>Update the system</a:t>
            </a:r>
            <a:endParaRPr/>
          </a:p>
          <a:p>
            <a:pPr marL="1085850" lvl="2" indent="-171450" algn="l" rtl="0">
              <a:lnSpc>
                <a:spcPct val="100000"/>
              </a:lnSpc>
              <a:spcBef>
                <a:spcPts val="0"/>
              </a:spcBef>
              <a:spcAft>
                <a:spcPts val="0"/>
              </a:spcAft>
              <a:buClr>
                <a:schemeClr val="dk1"/>
              </a:buClr>
              <a:buSzPts val="1200"/>
              <a:buFont typeface="Calibri"/>
              <a:buChar char="-"/>
            </a:pPr>
            <a:r>
              <a:rPr lang="en"/>
              <a:t>Patch the systems</a:t>
            </a:r>
            <a:endParaRPr/>
          </a:p>
          <a:p>
            <a:pPr marL="1085850" lvl="2" indent="-171450" algn="l" rtl="0">
              <a:lnSpc>
                <a:spcPct val="100000"/>
              </a:lnSpc>
              <a:spcBef>
                <a:spcPts val="0"/>
              </a:spcBef>
              <a:spcAft>
                <a:spcPts val="0"/>
              </a:spcAft>
              <a:buClr>
                <a:schemeClr val="dk1"/>
              </a:buClr>
              <a:buSzPts val="1200"/>
              <a:buFont typeface="Calibri"/>
              <a:buChar char="-"/>
            </a:pPr>
            <a:r>
              <a:rPr lang="en"/>
              <a:t>Copy/release/reinstall code</a:t>
            </a:r>
            <a:endParaRPr/>
          </a:p>
          <a:p>
            <a:pPr marL="1085850" lvl="2" indent="-171450" algn="l" rtl="0">
              <a:lnSpc>
                <a:spcPct val="100000"/>
              </a:lnSpc>
              <a:spcBef>
                <a:spcPts val="0"/>
              </a:spcBef>
              <a:spcAft>
                <a:spcPts val="0"/>
              </a:spcAft>
              <a:buClr>
                <a:schemeClr val="dk1"/>
              </a:buClr>
              <a:buSzPts val="1200"/>
              <a:buFont typeface="Calibri"/>
              <a:buChar char="-"/>
            </a:pPr>
            <a:r>
              <a:rPr lang="en"/>
              <a:t>Build infrastructure</a:t>
            </a:r>
            <a:endParaRPr/>
          </a:p>
          <a:p>
            <a:pPr marL="628650" lvl="1" indent="-171450" algn="l" rtl="0">
              <a:lnSpc>
                <a:spcPct val="100000"/>
              </a:lnSpc>
              <a:spcBef>
                <a:spcPts val="0"/>
              </a:spcBef>
              <a:spcAft>
                <a:spcPts val="0"/>
              </a:spcAft>
              <a:buClr>
                <a:schemeClr val="dk1"/>
              </a:buClr>
              <a:buSzPts val="1200"/>
              <a:buFont typeface="Calibri"/>
              <a:buChar char="-"/>
            </a:pPr>
            <a:r>
              <a:rPr lang="en"/>
              <a:t>Your testing tool requires privilege to:</a:t>
            </a:r>
            <a:endParaRPr/>
          </a:p>
          <a:p>
            <a:pPr marL="1085850" lvl="2" indent="-171450" algn="l" rtl="0">
              <a:lnSpc>
                <a:spcPct val="100000"/>
              </a:lnSpc>
              <a:spcBef>
                <a:spcPts val="0"/>
              </a:spcBef>
              <a:spcAft>
                <a:spcPts val="0"/>
              </a:spcAft>
              <a:buClr>
                <a:schemeClr val="dk1"/>
              </a:buClr>
              <a:buSzPts val="1200"/>
              <a:buFont typeface="Calibri"/>
              <a:buChar char="-"/>
            </a:pPr>
            <a:r>
              <a:rPr lang="en"/>
              <a:t>Login to the test environment</a:t>
            </a:r>
            <a:endParaRPr/>
          </a:p>
          <a:p>
            <a:pPr marL="1085850" lvl="2" indent="-171450" algn="l" rtl="0">
              <a:lnSpc>
                <a:spcPct val="100000"/>
              </a:lnSpc>
              <a:spcBef>
                <a:spcPts val="0"/>
              </a:spcBef>
              <a:spcAft>
                <a:spcPts val="0"/>
              </a:spcAft>
              <a:buClr>
                <a:schemeClr val="dk1"/>
              </a:buClr>
              <a:buSzPts val="1200"/>
              <a:buFont typeface="Calibri"/>
              <a:buChar char="-"/>
            </a:pPr>
            <a:r>
              <a:rPr lang="en"/>
              <a:t>Run tests with the code</a:t>
            </a:r>
            <a:endParaRPr/>
          </a:p>
          <a:p>
            <a:pPr marL="628650" lvl="1" indent="-171450" algn="l" rtl="0">
              <a:lnSpc>
                <a:spcPct val="100000"/>
              </a:lnSpc>
              <a:spcBef>
                <a:spcPts val="0"/>
              </a:spcBef>
              <a:spcAft>
                <a:spcPts val="0"/>
              </a:spcAft>
              <a:buClr>
                <a:schemeClr val="dk1"/>
              </a:buClr>
              <a:buSzPts val="1200"/>
              <a:buFont typeface="Calibri"/>
              <a:buChar char="-"/>
            </a:pPr>
            <a:r>
              <a:rPr lang="en"/>
              <a:t>Your Ci/Build tools require privilege to:</a:t>
            </a:r>
            <a:endParaRPr/>
          </a:p>
          <a:p>
            <a:pPr marL="1085850" lvl="2" indent="-171450" algn="l" rtl="0">
              <a:lnSpc>
                <a:spcPct val="100000"/>
              </a:lnSpc>
              <a:spcBef>
                <a:spcPts val="0"/>
              </a:spcBef>
              <a:spcAft>
                <a:spcPts val="0"/>
              </a:spcAft>
              <a:buClr>
                <a:schemeClr val="dk1"/>
              </a:buClr>
              <a:buSzPts val="1200"/>
              <a:buFont typeface="Calibri"/>
              <a:buChar char="-"/>
            </a:pPr>
            <a:r>
              <a:rPr lang="en"/>
              <a:t>Build the code</a:t>
            </a:r>
            <a:endParaRPr/>
          </a:p>
          <a:p>
            <a:pPr marL="1085850" lvl="2" indent="-171450" algn="l" rtl="0">
              <a:lnSpc>
                <a:spcPct val="100000"/>
              </a:lnSpc>
              <a:spcBef>
                <a:spcPts val="0"/>
              </a:spcBef>
              <a:spcAft>
                <a:spcPts val="0"/>
              </a:spcAft>
              <a:buClr>
                <a:schemeClr val="dk1"/>
              </a:buClr>
              <a:buSzPts val="1200"/>
              <a:buFont typeface="Calibri"/>
              <a:buChar char="-"/>
            </a:pPr>
            <a:r>
              <a:rPr lang="en"/>
              <a:t>Deploy the code</a:t>
            </a:r>
            <a:endParaRPr/>
          </a:p>
          <a:p>
            <a:pPr marL="1085850" lvl="2" indent="-95250" algn="l" rtl="0">
              <a:lnSpc>
                <a:spcPct val="100000"/>
              </a:lnSpc>
              <a:spcBef>
                <a:spcPts val="0"/>
              </a:spcBef>
              <a:spcAft>
                <a:spcPts val="0"/>
              </a:spcAft>
              <a:buClr>
                <a:schemeClr val="dk1"/>
              </a:buClr>
              <a:buSzPts val="1200"/>
              <a:buFont typeface="Calibri"/>
              <a:buNone/>
            </a:pPr>
            <a:endParaRPr/>
          </a:p>
        </p:txBody>
      </p:sp>
      <p:sp>
        <p:nvSpPr>
          <p:cNvPr id="1342" name="Google Shape;1342;ge4a62ae1a3_1_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e2d64d130d_1_8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e2d64d130d_1_8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5" name="Google Shape;1285;ge2d64d130d_1_8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10</a:t>
            </a:fld>
            <a:endParaRPr/>
          </a:p>
        </p:txBody>
      </p:sp>
    </p:spTree>
    <p:extLst>
      <p:ext uri="{BB962C8B-B14F-4D97-AF65-F5344CB8AC3E}">
        <p14:creationId xmlns:p14="http://schemas.microsoft.com/office/powerpoint/2010/main" val="2289090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17</a:t>
            </a:fld>
            <a:endParaRPr lang="en-US"/>
          </a:p>
        </p:txBody>
      </p:sp>
    </p:spTree>
    <p:extLst>
      <p:ext uri="{BB962C8B-B14F-4D97-AF65-F5344CB8AC3E}">
        <p14:creationId xmlns:p14="http://schemas.microsoft.com/office/powerpoint/2010/main" val="1350439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76162">
              <a:defRPr/>
            </a:pPr>
            <a:r>
              <a:rPr lang="en-US" sz="2400"/>
              <a:t>This customer, a leading retailer wanted developers to easily allow their in-house developed applications to securely access to databases and other protected resources.</a:t>
            </a:r>
          </a:p>
          <a:p>
            <a:pPr defTabSz="1476162">
              <a:defRPr/>
            </a:pPr>
            <a:endParaRPr lang="en-US" sz="2400"/>
          </a:p>
          <a:p>
            <a:r>
              <a:rPr lang="en-US" sz="2900"/>
              <a:t>Security was a critical priority for this customer, a few years earlier the company had suffered a breach and had since worked to shrink the attack surface and impose rigorous audit and security requirements. But, rapidly getting new functions and apps deployed to thousands of stores was also critical as the business operated in a highly competitive market.  So while the security team obviously wanted to avoid developers h</a:t>
            </a:r>
            <a:r>
              <a:rPr lang="en-US" sz="2300"/>
              <a:t>ardcoding credentials in apps or using other in-secure practices, at the same time the security team recognized that the business could not afford to slow down deployment of new retail apps and services. </a:t>
            </a:r>
          </a:p>
          <a:p>
            <a:endParaRPr lang="en-US" sz="2300"/>
          </a:p>
          <a:p>
            <a:pPr defTabSz="1476162">
              <a:defRPr/>
            </a:pPr>
            <a:r>
              <a:rPr lang="en-US" sz="2300"/>
              <a:t>Scale was also a major challenge facing the security team – the organization had thousands of developers and a very small security team. The security team recognized it was essential that any approval process did not become a roadblock for developers.</a:t>
            </a:r>
          </a:p>
          <a:p>
            <a:endParaRPr lang="en-US" sz="2300"/>
          </a:p>
          <a:p>
            <a:r>
              <a:rPr lang="en-US" sz="2900"/>
              <a:t>So the s</a:t>
            </a:r>
            <a:r>
              <a:rPr lang="en-US" sz="2300"/>
              <a:t>ecurity team established a self-service solution which automated approval requests from developers and only routed exceptions to the security team. Developers simply request approval for the application to access specific databases. Once approved the system, uses a Jenkins build pipeline to automatically update the AAM DAP policy files. So now when applications request credentials from DAP to access the requested resource, the request is approved based on the updated DAP policy.</a:t>
            </a:r>
          </a:p>
          <a:p>
            <a:endParaRPr lang="en-US" sz="2300"/>
          </a:p>
          <a:p>
            <a:r>
              <a:rPr lang="en-US" sz="2300"/>
              <a:t>The solution went into production in 2019 and is being scaled to handle the thousands of applications used by the retailer.</a:t>
            </a:r>
          </a:p>
          <a:p>
            <a:endParaRPr lang="en-US" sz="2300"/>
          </a:p>
        </p:txBody>
      </p:sp>
      <p:sp>
        <p:nvSpPr>
          <p:cNvPr id="4" name="Slide Number Placeholder 3"/>
          <p:cNvSpPr>
            <a:spLocks noGrp="1"/>
          </p:cNvSpPr>
          <p:nvPr>
            <p:ph type="sldNum" sz="quarter" idx="5"/>
          </p:nvPr>
        </p:nvSpPr>
        <p:spPr/>
        <p:txBody>
          <a:bodyPr/>
          <a:lstStyle/>
          <a:p>
            <a:fld id="{49AFF35C-135C-614E-BA91-C49BD96A49EE}" type="slidenum">
              <a:rPr lang="en-US" smtClean="0"/>
              <a:pPr/>
              <a:t>21</a:t>
            </a:fld>
            <a:endParaRPr lang="en-US"/>
          </a:p>
        </p:txBody>
      </p:sp>
    </p:spTree>
    <p:extLst>
      <p:ext uri="{BB962C8B-B14F-4D97-AF65-F5344CB8AC3E}">
        <p14:creationId xmlns:p14="http://schemas.microsoft.com/office/powerpoint/2010/main" val="824062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9.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2"/>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93048614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18008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18008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18008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5119874" cy="1218795"/>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666304" y="2197735"/>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2473010"/>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18008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AC0C9CE-883B-094D-A9DC-36FAF87F0FCF}"/>
              </a:ext>
            </a:extLst>
          </p:cNvPr>
          <p:cNvSpPr>
            <a:spLocks noGrp="1"/>
          </p:cNvSpPr>
          <p:nvPr>
            <p:ph type="body" sz="quarter" idx="18" hasCustomPrompt="1"/>
          </p:nvPr>
        </p:nvSpPr>
        <p:spPr>
          <a:xfrm>
            <a:off x="9144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3" name="Text Placeholder 5">
            <a:extLst>
              <a:ext uri="{FF2B5EF4-FFF2-40B4-BE49-F238E27FC236}">
                <a16:creationId xmlns:a16="http://schemas.microsoft.com/office/drawing/2014/main" id="{213016DE-9674-604D-9197-63177888FD67}"/>
              </a:ext>
            </a:extLst>
          </p:cNvPr>
          <p:cNvSpPr>
            <a:spLocks noGrp="1"/>
          </p:cNvSpPr>
          <p:nvPr>
            <p:ph type="body" sz="quarter" idx="19"/>
          </p:nvPr>
        </p:nvSpPr>
        <p:spPr>
          <a:xfrm>
            <a:off x="9144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4" name="Text Placeholder 5">
            <a:extLst>
              <a:ext uri="{FF2B5EF4-FFF2-40B4-BE49-F238E27FC236}">
                <a16:creationId xmlns:a16="http://schemas.microsoft.com/office/drawing/2014/main" id="{418C60DC-D89C-8C48-A065-3B5303B32A97}"/>
              </a:ext>
            </a:extLst>
          </p:cNvPr>
          <p:cNvSpPr>
            <a:spLocks noGrp="1"/>
          </p:cNvSpPr>
          <p:nvPr>
            <p:ph type="body" sz="quarter" idx="20" hasCustomPrompt="1"/>
          </p:nvPr>
        </p:nvSpPr>
        <p:spPr>
          <a:xfrm>
            <a:off x="36452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5" name="Text Placeholder 5">
            <a:extLst>
              <a:ext uri="{FF2B5EF4-FFF2-40B4-BE49-F238E27FC236}">
                <a16:creationId xmlns:a16="http://schemas.microsoft.com/office/drawing/2014/main" id="{E6153D9B-C7FC-3D42-AB2C-332B7C5086E2}"/>
              </a:ext>
            </a:extLst>
          </p:cNvPr>
          <p:cNvSpPr>
            <a:spLocks noGrp="1"/>
          </p:cNvSpPr>
          <p:nvPr>
            <p:ph type="body" sz="quarter" idx="21"/>
          </p:nvPr>
        </p:nvSpPr>
        <p:spPr>
          <a:xfrm>
            <a:off x="36452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7" name="Text Placeholder 5">
            <a:extLst>
              <a:ext uri="{FF2B5EF4-FFF2-40B4-BE49-F238E27FC236}">
                <a16:creationId xmlns:a16="http://schemas.microsoft.com/office/drawing/2014/main" id="{424E2618-9D49-204D-BF93-2E9182C00AC2}"/>
              </a:ext>
            </a:extLst>
          </p:cNvPr>
          <p:cNvSpPr>
            <a:spLocks noGrp="1"/>
          </p:cNvSpPr>
          <p:nvPr>
            <p:ph type="body" sz="quarter" idx="22" hasCustomPrompt="1"/>
          </p:nvPr>
        </p:nvSpPr>
        <p:spPr>
          <a:xfrm>
            <a:off x="64008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8" name="Text Placeholder 5">
            <a:extLst>
              <a:ext uri="{FF2B5EF4-FFF2-40B4-BE49-F238E27FC236}">
                <a16:creationId xmlns:a16="http://schemas.microsoft.com/office/drawing/2014/main" id="{086AA741-3D3E-A64F-A94B-C0CF495DFC7F}"/>
              </a:ext>
            </a:extLst>
          </p:cNvPr>
          <p:cNvSpPr>
            <a:spLocks noGrp="1"/>
          </p:cNvSpPr>
          <p:nvPr>
            <p:ph type="body" sz="quarter" idx="23"/>
          </p:nvPr>
        </p:nvSpPr>
        <p:spPr>
          <a:xfrm>
            <a:off x="64008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9" name="Text Placeholder 5">
            <a:extLst>
              <a:ext uri="{FF2B5EF4-FFF2-40B4-BE49-F238E27FC236}">
                <a16:creationId xmlns:a16="http://schemas.microsoft.com/office/drawing/2014/main" id="{9EF5C989-1210-C54D-A073-1E5B1ACC2F8A}"/>
              </a:ext>
            </a:extLst>
          </p:cNvPr>
          <p:cNvSpPr>
            <a:spLocks noGrp="1"/>
          </p:cNvSpPr>
          <p:nvPr>
            <p:ph type="body" sz="quarter" idx="24" hasCustomPrompt="1"/>
          </p:nvPr>
        </p:nvSpPr>
        <p:spPr>
          <a:xfrm>
            <a:off x="91316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0" name="Text Placeholder 5">
            <a:extLst>
              <a:ext uri="{FF2B5EF4-FFF2-40B4-BE49-F238E27FC236}">
                <a16:creationId xmlns:a16="http://schemas.microsoft.com/office/drawing/2014/main" id="{C28F89F0-1527-484B-935B-7CAFB4B7AA60}"/>
              </a:ext>
            </a:extLst>
          </p:cNvPr>
          <p:cNvSpPr>
            <a:spLocks noGrp="1"/>
          </p:cNvSpPr>
          <p:nvPr>
            <p:ph type="body" sz="quarter" idx="25"/>
          </p:nvPr>
        </p:nvSpPr>
        <p:spPr>
          <a:xfrm>
            <a:off x="91316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31" name="Picture 30">
            <a:extLst>
              <a:ext uri="{FF2B5EF4-FFF2-40B4-BE49-F238E27FC236}">
                <a16:creationId xmlns:a16="http://schemas.microsoft.com/office/drawing/2014/main" id="{1B967FB0-9BBE-714D-BEB0-F80F79103D5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788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90652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90652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90652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90652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377439"/>
            <a:ext cx="2613789"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36452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36452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64008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64008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AF849B22-7E57-984F-8964-CC5E709C2556}"/>
              </a:ext>
            </a:extLst>
          </p:cNvPr>
          <p:cNvSpPr>
            <a:spLocks noGrp="1"/>
          </p:cNvSpPr>
          <p:nvPr>
            <p:ph type="body" sz="quarter" idx="28" hasCustomPrompt="1"/>
          </p:nvPr>
        </p:nvSpPr>
        <p:spPr>
          <a:xfrm>
            <a:off x="91316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C418E60C-0ABB-684D-A725-FB4807616251}"/>
              </a:ext>
            </a:extLst>
          </p:cNvPr>
          <p:cNvSpPr>
            <a:spLocks noGrp="1"/>
          </p:cNvSpPr>
          <p:nvPr>
            <p:ph type="body" sz="quarter" idx="29"/>
          </p:nvPr>
        </p:nvSpPr>
        <p:spPr>
          <a:xfrm>
            <a:off x="91316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832023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_Process/Benefi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39072" y="4397863"/>
            <a:ext cx="3490928"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688" y="4397863"/>
            <a:ext cx="3490928"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7939072"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23CB4B-BF21-7F48-966B-2602FBFC5BAC}"/>
              </a:ext>
            </a:extLst>
          </p:cNvPr>
          <p:cNvSpPr/>
          <p:nvPr userDrawn="1"/>
        </p:nvSpPr>
        <p:spPr>
          <a:xfrm>
            <a:off x="4302688"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458823"/>
            <a:ext cx="3490928" cy="1713377"/>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397863"/>
            <a:ext cx="3490928"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45720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45720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8153400" y="4682343"/>
            <a:ext cx="30480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8153400" y="4953000"/>
            <a:ext cx="30480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531964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_Process/Benefit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6088546" y="4550263"/>
            <a:ext cx="5265254"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6088546"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550263"/>
            <a:ext cx="526480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40"/>
            <a:ext cx="5264136"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088545" y="2377440"/>
            <a:ext cx="5264581"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399" y="4834742"/>
            <a:ext cx="4718167"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399" y="5128816"/>
            <a:ext cx="4718167"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6357857" y="4834743"/>
            <a:ext cx="4674321"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6357857" y="5128816"/>
            <a:ext cx="4674321"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686584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2169848"/>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2169848"/>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2169848"/>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2169848"/>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230808"/>
            <a:ext cx="2613789" cy="1497911"/>
          </a:xfrm>
          <a:no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36452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36452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64008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64008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4" name="Text Placeholder 5">
            <a:extLst>
              <a:ext uri="{FF2B5EF4-FFF2-40B4-BE49-F238E27FC236}">
                <a16:creationId xmlns:a16="http://schemas.microsoft.com/office/drawing/2014/main" id="{89199AF9-7C6B-3A48-9D7E-F1F3A20299AB}"/>
              </a:ext>
            </a:extLst>
          </p:cNvPr>
          <p:cNvSpPr>
            <a:spLocks noGrp="1"/>
          </p:cNvSpPr>
          <p:nvPr>
            <p:ph type="body" sz="quarter" idx="28" hasCustomPrompt="1"/>
          </p:nvPr>
        </p:nvSpPr>
        <p:spPr>
          <a:xfrm>
            <a:off x="91316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5" name="Text Placeholder 5">
            <a:extLst>
              <a:ext uri="{FF2B5EF4-FFF2-40B4-BE49-F238E27FC236}">
                <a16:creationId xmlns:a16="http://schemas.microsoft.com/office/drawing/2014/main" id="{65D7A4FC-2385-1C4F-9681-BFD423946EE5}"/>
              </a:ext>
            </a:extLst>
          </p:cNvPr>
          <p:cNvSpPr>
            <a:spLocks noGrp="1"/>
          </p:cNvSpPr>
          <p:nvPr>
            <p:ph type="body" sz="quarter" idx="29"/>
          </p:nvPr>
        </p:nvSpPr>
        <p:spPr>
          <a:xfrm>
            <a:off x="91316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16426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B_Process/Benefit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6E5854-B95A-0946-94DC-29FA749CD04E}"/>
              </a:ext>
            </a:extLst>
          </p:cNvPr>
          <p:cNvSpPr/>
          <p:nvPr userDrawn="1"/>
        </p:nvSpPr>
        <p:spPr>
          <a:xfrm>
            <a:off x="7939072"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345C96-F0CA-C44C-8DEE-85F9777F667A}"/>
              </a:ext>
            </a:extLst>
          </p:cNvPr>
          <p:cNvSpPr/>
          <p:nvPr userDrawn="1"/>
        </p:nvSpPr>
        <p:spPr>
          <a:xfrm>
            <a:off x="4302688"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4"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1528"/>
            <a:ext cx="3490482"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231528"/>
            <a:ext cx="3490928" cy="1946715"/>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231528"/>
            <a:ext cx="3490928" cy="1946715"/>
          </a:xfrm>
          <a:noFill/>
        </p:spPr>
        <p:txBody>
          <a:bodyPr/>
          <a:lstStyle>
            <a:lvl1pPr>
              <a:defRPr b="0" i="0">
                <a:latin typeface="Roboto Th" pitchFamily="2" charset="0"/>
                <a:ea typeface="Roboto Th" pitchFamily="2" charset="0"/>
              </a:defRPr>
            </a:lvl1pPr>
          </a:lstStyle>
          <a:p>
            <a:endParaRPr lang="en-US"/>
          </a:p>
        </p:txBody>
      </p:sp>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28912" y="2169848"/>
            <a:ext cx="3520187"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242" y="2169848"/>
            <a:ext cx="3493623"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349317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4371027"/>
            <a:ext cx="28956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648200"/>
            <a:ext cx="28956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4537980" y="4371027"/>
            <a:ext cx="29859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4537980" y="4648200"/>
            <a:ext cx="29859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8177008" y="4371027"/>
            <a:ext cx="29481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8177008" y="4648200"/>
            <a:ext cx="29481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897457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_Process/Benefit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2345C96-F0CA-C44C-8DEE-85F9777F667A}"/>
              </a:ext>
            </a:extLst>
          </p:cNvPr>
          <p:cNvSpPr/>
          <p:nvPr userDrawn="1"/>
        </p:nvSpPr>
        <p:spPr>
          <a:xfrm>
            <a:off x="6120714" y="2245114"/>
            <a:ext cx="5263690"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3" y="2245114"/>
            <a:ext cx="5264809"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44285"/>
            <a:ext cx="5264136"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120714" y="2244285"/>
            <a:ext cx="5263690" cy="1946715"/>
          </a:xfrm>
          <a:noFill/>
        </p:spPr>
        <p:txBody>
          <a:bodyPr/>
          <a:lstStyle>
            <a:lvl1pPr>
              <a:defRPr b="0" i="0">
                <a:latin typeface="Roboto Th" pitchFamily="2" charset="0"/>
                <a:ea typeface="Roboto Th" pitchFamily="2" charset="0"/>
              </a:defRPr>
            </a:lvl1pPr>
          </a:lstStyle>
          <a:p>
            <a:endParaRPr lang="en-US"/>
          </a:p>
        </p:txBody>
      </p: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flipV="1">
            <a:off x="6120268" y="2169848"/>
            <a:ext cx="5263690" cy="1"/>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526819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399" y="4426541"/>
            <a:ext cx="4680255"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399" y="4724400"/>
            <a:ext cx="4680255"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6356006" y="4426541"/>
            <a:ext cx="4769194"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6356006" y="4724400"/>
            <a:ext cx="4769194"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986086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702816" y="3667621"/>
            <a:ext cx="10799894"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702816" y="2360933"/>
            <a:ext cx="10799894"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702816" y="2649032"/>
            <a:ext cx="10799894"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0" name="Title 19">
            <a:extLst>
              <a:ext uri="{FF2B5EF4-FFF2-40B4-BE49-F238E27FC236}">
                <a16:creationId xmlns:a16="http://schemas.microsoft.com/office/drawing/2014/main" id="{B1D1AC8B-87F6-C84C-AE73-0E3C7DF39A35}"/>
              </a:ext>
            </a:extLst>
          </p:cNvPr>
          <p:cNvSpPr>
            <a:spLocks noGrp="1"/>
          </p:cNvSpPr>
          <p:nvPr>
            <p:ph type="title"/>
          </p:nvPr>
        </p:nvSpPr>
        <p:spPr>
          <a:xfrm>
            <a:off x="625258" y="655985"/>
            <a:ext cx="10961316" cy="609398"/>
          </a:xfrm>
        </p:spPr>
        <p:txBody>
          <a:bodyPr/>
          <a:lstStyle>
            <a:lvl1pPr>
              <a:defRPr b="0" i="0">
                <a:latin typeface="Roboto Th" pitchFamily="2" charset="0"/>
                <a:ea typeface="Roboto Th" pitchFamily="2" charset="0"/>
              </a:defRPr>
            </a:lvl1pPr>
          </a:lstStyle>
          <a:p>
            <a:r>
              <a:rPr lang="en-US"/>
              <a:t>Click to edit Master title style</a:t>
            </a:r>
          </a:p>
        </p:txBody>
      </p:sp>
      <p:pic>
        <p:nvPicPr>
          <p:cNvPr id="9" name="Picture 8">
            <a:extLst>
              <a:ext uri="{FF2B5EF4-FFF2-40B4-BE49-F238E27FC236}">
                <a16:creationId xmlns:a16="http://schemas.microsoft.com/office/drawing/2014/main" id="{47C7EAAC-8063-7448-BCE3-5F6DA963C5C9}"/>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426649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One Column with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4E664C-F57B-4A48-9B16-844150596A16}"/>
              </a:ext>
            </a:extLst>
          </p:cNvPr>
          <p:cNvPicPr>
            <a:picLocks noChangeAspect="1"/>
          </p:cNvPicPr>
          <p:nvPr userDrawn="1"/>
        </p:nvPicPr>
        <p:blipFill>
          <a:blip r:embed="rId2"/>
          <a:stretch>
            <a:fillRect/>
          </a:stretch>
        </p:blipFill>
        <p:spPr>
          <a:xfrm>
            <a:off x="4318000" y="-17936"/>
            <a:ext cx="1778000" cy="1549400"/>
          </a:xfrm>
          <a:prstGeom prst="rect">
            <a:avLst/>
          </a:prstGeom>
        </p:spPr>
      </p:pic>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3">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072405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ne Column with Phot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46330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pic>
        <p:nvPicPr>
          <p:cNvPr id="5" name="Picture 4">
            <a:extLst>
              <a:ext uri="{FF2B5EF4-FFF2-40B4-BE49-F238E27FC236}">
                <a16:creationId xmlns:a16="http://schemas.microsoft.com/office/drawing/2014/main" id="{33D56DE3-95C2-F144-AF42-D406259A97F3}"/>
              </a:ext>
            </a:extLst>
          </p:cNvPr>
          <p:cNvPicPr>
            <a:picLocks noChangeAspect="1"/>
          </p:cNvPicPr>
          <p:nvPr userDrawn="1"/>
        </p:nvPicPr>
        <p:blipFill>
          <a:blip r:embed="rId2"/>
          <a:srcRect/>
          <a:stretch/>
        </p:blipFill>
        <p:spPr>
          <a:xfrm>
            <a:off x="0" y="5556"/>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186418083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696912"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49264-B152-F145-8DE6-0638FA8E2C8B}"/>
              </a:ext>
            </a:extLst>
          </p:cNvPr>
          <p:cNvSpPr>
            <a:spLocks noGrp="1"/>
          </p:cNvSpPr>
          <p:nvPr>
            <p:ph sz="half" idx="2"/>
          </p:nvPr>
        </p:nvSpPr>
        <p:spPr>
          <a:xfrm>
            <a:off x="6147148"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1" name="Text Placeholder 14">
            <a:extLst>
              <a:ext uri="{FF2B5EF4-FFF2-40B4-BE49-F238E27FC236}">
                <a16:creationId xmlns:a16="http://schemas.microsoft.com/office/drawing/2014/main" id="{A5D6F521-9BBD-564F-8125-C8CE37D07251}"/>
              </a:ext>
            </a:extLst>
          </p:cNvPr>
          <p:cNvSpPr>
            <a:spLocks noGrp="1"/>
          </p:cNvSpPr>
          <p:nvPr>
            <p:ph type="body" sz="quarter" idx="13" hasCustomPrompt="1"/>
          </p:nvPr>
        </p:nvSpPr>
        <p:spPr>
          <a:xfrm>
            <a:off x="702816" y="2360933"/>
            <a:ext cx="10722336"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2" name="Text Placeholder 14">
            <a:extLst>
              <a:ext uri="{FF2B5EF4-FFF2-40B4-BE49-F238E27FC236}">
                <a16:creationId xmlns:a16="http://schemas.microsoft.com/office/drawing/2014/main" id="{5F6F1DE1-3A02-EF40-A8EC-593CCDFAF0CF}"/>
              </a:ext>
            </a:extLst>
          </p:cNvPr>
          <p:cNvSpPr>
            <a:spLocks noGrp="1"/>
          </p:cNvSpPr>
          <p:nvPr>
            <p:ph type="body" sz="quarter" idx="14" hasCustomPrompt="1"/>
          </p:nvPr>
        </p:nvSpPr>
        <p:spPr>
          <a:xfrm>
            <a:off x="702816" y="2649032"/>
            <a:ext cx="10722336"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17" name="Title Placeholder 1">
            <a:extLst>
              <a:ext uri="{FF2B5EF4-FFF2-40B4-BE49-F238E27FC236}">
                <a16:creationId xmlns:a16="http://schemas.microsoft.com/office/drawing/2014/main" id="{BF710B4C-9745-4A4A-9622-9B2F401874D4}"/>
              </a:ext>
            </a:extLst>
          </p:cNvPr>
          <p:cNvSpPr>
            <a:spLocks noGrp="1"/>
          </p:cNvSpPr>
          <p:nvPr>
            <p:ph type="title"/>
          </p:nvPr>
        </p:nvSpPr>
        <p:spPr>
          <a:xfrm>
            <a:off x="625258" y="655985"/>
            <a:ext cx="10799894"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pic>
        <p:nvPicPr>
          <p:cNvPr id="10" name="Picture 9">
            <a:extLst>
              <a:ext uri="{FF2B5EF4-FFF2-40B4-BE49-F238E27FC236}">
                <a16:creationId xmlns:a16="http://schemas.microsoft.com/office/drawing/2014/main" id="{DEF76465-3F64-9F4D-8A74-E9A67560E041}"/>
              </a:ext>
            </a:extLst>
          </p:cNvPr>
          <p:cNvPicPr>
            <a:picLocks noChangeAspect="1"/>
          </p:cNvPicPr>
          <p:nvPr userDrawn="1"/>
        </p:nvPicPr>
        <p:blipFill>
          <a:blip r:embed="rId2"/>
          <a:stretch>
            <a:fillRect/>
          </a:stretch>
        </p:blipFill>
        <p:spPr>
          <a:xfrm>
            <a:off x="9512300" y="0"/>
            <a:ext cx="2679700" cy="1803400"/>
          </a:xfrm>
          <a:prstGeom prst="rect">
            <a:avLst/>
          </a:prstGeom>
        </p:spPr>
      </p:pic>
    </p:spTree>
    <p:extLst>
      <p:ext uri="{BB962C8B-B14F-4D97-AF65-F5344CB8AC3E}">
        <p14:creationId xmlns:p14="http://schemas.microsoft.com/office/powerpoint/2010/main" val="1957055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er and Graphic">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6" name="Title Placeholder 1">
            <a:extLst>
              <a:ext uri="{FF2B5EF4-FFF2-40B4-BE49-F238E27FC236}">
                <a16:creationId xmlns:a16="http://schemas.microsoft.com/office/drawing/2014/main" id="{F9F892FA-063E-694D-877C-1BBC02581150}"/>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51292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eader and Graph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2269B-2B16-A341-B90B-EACFF374BE8E}"/>
              </a:ext>
            </a:extLst>
          </p:cNvPr>
          <p:cNvSpPr/>
          <p:nvPr userDrawn="1"/>
        </p:nvSpPr>
        <p:spPr>
          <a:xfrm>
            <a:off x="0" y="0"/>
            <a:ext cx="12192000" cy="6858000"/>
          </a:xfrm>
          <a:prstGeom prst="rect">
            <a:avLst/>
          </a:prstGeom>
          <a:solidFill>
            <a:srgbClr val="2E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13" name="Slide Number Placeholder 5">
            <a:extLst>
              <a:ext uri="{FF2B5EF4-FFF2-40B4-BE49-F238E27FC236}">
                <a16:creationId xmlns:a16="http://schemas.microsoft.com/office/drawing/2014/main" id="{A4E35749-2FD3-F240-B1AE-365874B800B3}"/>
              </a:ext>
            </a:extLst>
          </p:cNvPr>
          <p:cNvSpPr txBox="1">
            <a:spLocks/>
          </p:cNvSpPr>
          <p:nvPr userDrawn="1"/>
        </p:nvSpPr>
        <p:spPr>
          <a:xfrm>
            <a:off x="11690350" y="5723872"/>
            <a:ext cx="339680" cy="365125"/>
          </a:xfrm>
          <a:prstGeom prst="rect">
            <a:avLst/>
          </a:prstGeom>
        </p:spPr>
        <p:txBody>
          <a:bodyPr vert="horz" lIns="0" tIns="0" rIns="0" bIns="0" rtlCol="0" anchor="ctr"/>
          <a:lstStyle>
            <a:defPPr>
              <a:defRPr lang="en-US"/>
            </a:defPPr>
            <a:lvl1pPr marL="0" algn="ctr" defTabSz="914400" rtl="0" eaLnBrk="1" latinLnBrk="0" hangingPunct="1">
              <a:defRPr sz="8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4DAF8E-FDD9-D749-9BB5-653BA8DA8860}" type="slidenum">
              <a:rPr lang="en-US" b="0" i="0" smtClean="0">
                <a:latin typeface="Roboto Th" pitchFamily="2" charset="0"/>
                <a:ea typeface="Roboto Th" pitchFamily="2" charset="0"/>
              </a:rPr>
              <a:pPr/>
              <a:t>‹#›</a:t>
            </a:fld>
            <a:endParaRPr lang="en-US" b="0" i="0">
              <a:latin typeface="Roboto Th" pitchFamily="2" charset="0"/>
              <a:ea typeface="Roboto Th" pitchFamily="2" charset="0"/>
            </a:endParaRPr>
          </a:p>
        </p:txBody>
      </p:sp>
      <p:cxnSp>
        <p:nvCxnSpPr>
          <p:cNvPr id="14" name="Straight Connector 13">
            <a:extLst>
              <a:ext uri="{FF2B5EF4-FFF2-40B4-BE49-F238E27FC236}">
                <a16:creationId xmlns:a16="http://schemas.microsoft.com/office/drawing/2014/main" id="{ABC59F00-3560-7E43-8DB2-FDF775932CCA}"/>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9DEB05-7E05-5A4C-9538-4D0CC5C4DDE2}"/>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cxnSp>
        <p:nvCxnSpPr>
          <p:cNvPr id="16" name="Straight Connector 15">
            <a:extLst>
              <a:ext uri="{FF2B5EF4-FFF2-40B4-BE49-F238E27FC236}">
                <a16:creationId xmlns:a16="http://schemas.microsoft.com/office/drawing/2014/main" id="{D7096FA6-F0A3-8E48-B426-A4320C671A0C}"/>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298BB00-4D38-8D4F-AE4E-16F690C7F586}"/>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Placeholder 1">
            <a:extLst>
              <a:ext uri="{FF2B5EF4-FFF2-40B4-BE49-F238E27FC236}">
                <a16:creationId xmlns:a16="http://schemas.microsoft.com/office/drawing/2014/main" id="{55DBD6D0-8E8D-2143-9F8B-F6946B881635}"/>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612950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A90464-7FA3-6143-AF00-2D231BB704EC}"/>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5" name="Footer Placeholder 4">
            <a:extLst>
              <a:ext uri="{FF2B5EF4-FFF2-40B4-BE49-F238E27FC236}">
                <a16:creationId xmlns:a16="http://schemas.microsoft.com/office/drawing/2014/main" id="{CAACAC4A-91A1-3B41-B4AE-A23E63266509}"/>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229171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Title Slide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bg1"/>
                </a:solidFill>
              </a:defRPr>
            </a:lvl1pPr>
          </a:lstStyle>
          <a:p>
            <a:r>
              <a:rPr lang="en-US"/>
              <a:t>Click to edit Master title style</a:t>
            </a:r>
          </a:p>
        </p:txBody>
      </p:sp>
      <p:sp>
        <p:nvSpPr>
          <p:cNvPr id="1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1" y="1863137"/>
            <a:ext cx="6751543" cy="1351799"/>
          </a:xfrm>
          <a:prstGeom prst="rect">
            <a:avLst/>
          </a:prstGeom>
        </p:spPr>
      </p:pic>
    </p:spTree>
    <p:extLst>
      <p:ext uri="{BB962C8B-B14F-4D97-AF65-F5344CB8AC3E}">
        <p14:creationId xmlns:p14="http://schemas.microsoft.com/office/powerpoint/2010/main" val="12326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lvl1pPr>
              <a:defRPr sz="3600"/>
            </a:lvl1pPr>
          </a:lstStyle>
          <a:p>
            <a:pPr lvl="0"/>
            <a:r>
              <a:rPr lang="en-US" dirty="0"/>
              <a:t>Click to edit Master title style</a:t>
            </a:r>
          </a:p>
        </p:txBody>
      </p:sp>
    </p:spTree>
    <p:extLst>
      <p:ext uri="{BB962C8B-B14F-4D97-AF65-F5344CB8AC3E}">
        <p14:creationId xmlns:p14="http://schemas.microsoft.com/office/powerpoint/2010/main" val="79580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02 Divider Dar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1" y="307535"/>
            <a:ext cx="2011213" cy="402686"/>
          </a:xfrm>
          <a:prstGeom prst="rect">
            <a:avLst/>
          </a:prstGeom>
        </p:spPr>
      </p:pic>
    </p:spTree>
    <p:extLst>
      <p:ext uri="{BB962C8B-B14F-4D97-AF65-F5344CB8AC3E}">
        <p14:creationId xmlns:p14="http://schemas.microsoft.com/office/powerpoint/2010/main" val="91974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One Column with Photo">
  <p:cSld name="3_One Column with Photo">
    <p:spTree>
      <p:nvGrpSpPr>
        <p:cNvPr id="1" name="Shape 758"/>
        <p:cNvGrpSpPr/>
        <p:nvPr/>
      </p:nvGrpSpPr>
      <p:grpSpPr>
        <a:xfrm>
          <a:off x="0" y="0"/>
          <a:ext cx="0" cy="0"/>
          <a:chOff x="0" y="0"/>
          <a:chExt cx="0" cy="0"/>
        </a:xfrm>
      </p:grpSpPr>
      <p:sp>
        <p:nvSpPr>
          <p:cNvPr id="759" name="Google Shape;759;p53"/>
          <p:cNvSpPr txBox="1">
            <a:spLocks noGrp="1"/>
          </p:cNvSpPr>
          <p:nvPr>
            <p:ph type="ftr" idx="11"/>
          </p:nvPr>
        </p:nvSpPr>
        <p:spPr>
          <a:xfrm>
            <a:off x="351542" y="6459278"/>
            <a:ext cx="4114800" cy="92333"/>
          </a:xfrm>
          <a:prstGeom prst="rect">
            <a:avLst/>
          </a:prstGeom>
          <a:noFill/>
          <a:ln>
            <a:noFill/>
          </a:ln>
        </p:spPr>
        <p:txBody>
          <a:bodyPr spcFirstLastPara="1" wrap="square" lIns="0" tIns="0" rIns="0" bIns="0" anchor="ctr" anchorCtr="0">
            <a:spAutoFit/>
          </a:bodyPr>
          <a:lstStyle>
            <a:lvl1pPr lvl="0" algn="l">
              <a:spcBef>
                <a:spcPts val="0"/>
              </a:spcBef>
              <a:spcAft>
                <a:spcPts val="0"/>
              </a:spcAft>
              <a:buSzPts val="1400"/>
              <a:buNone/>
              <a:defRPr sz="600" b="0" i="0">
                <a:solidFill>
                  <a:srgbClr val="6E8897"/>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0" name="Google Shape;760;p53"/>
          <p:cNvSpPr>
            <a:spLocks noGrp="1"/>
          </p:cNvSpPr>
          <p:nvPr>
            <p:ph type="pic" idx="2"/>
          </p:nvPr>
        </p:nvSpPr>
        <p:spPr>
          <a:xfrm>
            <a:off x="6096000" y="0"/>
            <a:ext cx="6096000" cy="6858000"/>
          </a:xfrm>
          <a:prstGeom prst="rect">
            <a:avLst/>
          </a:prstGeom>
          <a:noFill/>
          <a:ln>
            <a:noFill/>
          </a:ln>
        </p:spPr>
      </p:sp>
      <p:sp>
        <p:nvSpPr>
          <p:cNvPr id="761" name="Google Shape;761;p53"/>
          <p:cNvSpPr txBox="1">
            <a:spLocks noGrp="1"/>
          </p:cNvSpPr>
          <p:nvPr>
            <p:ph type="sldNum" idx="12"/>
          </p:nvPr>
        </p:nvSpPr>
        <p:spPr>
          <a:xfrm>
            <a:off x="11690350" y="5723872"/>
            <a:ext cx="339680" cy="365125"/>
          </a:xfrm>
          <a:prstGeom prst="rect">
            <a:avLst/>
          </a:prstGeom>
          <a:noFill/>
          <a:ln>
            <a:noFill/>
          </a:ln>
        </p:spPr>
        <p:txBody>
          <a:bodyPr spcFirstLastPara="1" wrap="square" lIns="0" tIns="0" rIns="0" bIns="0" anchor="ctr" anchorCtr="0">
            <a:noAutofit/>
          </a:bodyPr>
          <a:lstStyle>
            <a:lvl1pPr marL="0" lvl="0" indent="0" algn="ctr">
              <a:spcBef>
                <a:spcPts val="0"/>
              </a:spcBef>
              <a:buNone/>
              <a:defRPr sz="800" b="0" i="0" u="none" strike="noStrike" cap="none">
                <a:solidFill>
                  <a:schemeClr val="lt1"/>
                </a:solidFill>
                <a:latin typeface="Roboto"/>
                <a:ea typeface="Roboto"/>
                <a:cs typeface="Roboto"/>
                <a:sym typeface="Roboto"/>
              </a:defRPr>
            </a:lvl1pPr>
            <a:lvl2pPr marL="0" lvl="1" indent="0" algn="ctr">
              <a:spcBef>
                <a:spcPts val="0"/>
              </a:spcBef>
              <a:buNone/>
              <a:defRPr sz="800" b="0" i="0" u="none" strike="noStrike" cap="none">
                <a:solidFill>
                  <a:schemeClr val="lt1"/>
                </a:solidFill>
                <a:latin typeface="Roboto"/>
                <a:ea typeface="Roboto"/>
                <a:cs typeface="Roboto"/>
                <a:sym typeface="Roboto"/>
              </a:defRPr>
            </a:lvl2pPr>
            <a:lvl3pPr marL="0" lvl="2" indent="0" algn="ctr">
              <a:spcBef>
                <a:spcPts val="0"/>
              </a:spcBef>
              <a:buNone/>
              <a:defRPr sz="800" b="0" i="0" u="none" strike="noStrike" cap="none">
                <a:solidFill>
                  <a:schemeClr val="lt1"/>
                </a:solidFill>
                <a:latin typeface="Roboto"/>
                <a:ea typeface="Roboto"/>
                <a:cs typeface="Roboto"/>
                <a:sym typeface="Roboto"/>
              </a:defRPr>
            </a:lvl3pPr>
            <a:lvl4pPr marL="0" lvl="3" indent="0" algn="ctr">
              <a:spcBef>
                <a:spcPts val="0"/>
              </a:spcBef>
              <a:buNone/>
              <a:defRPr sz="800" b="0" i="0" u="none" strike="noStrike" cap="none">
                <a:solidFill>
                  <a:schemeClr val="lt1"/>
                </a:solidFill>
                <a:latin typeface="Roboto"/>
                <a:ea typeface="Roboto"/>
                <a:cs typeface="Roboto"/>
                <a:sym typeface="Roboto"/>
              </a:defRPr>
            </a:lvl4pPr>
            <a:lvl5pPr marL="0" lvl="4" indent="0" algn="ctr">
              <a:spcBef>
                <a:spcPts val="0"/>
              </a:spcBef>
              <a:buNone/>
              <a:defRPr sz="800" b="0" i="0" u="none" strike="noStrike" cap="none">
                <a:solidFill>
                  <a:schemeClr val="lt1"/>
                </a:solidFill>
                <a:latin typeface="Roboto"/>
                <a:ea typeface="Roboto"/>
                <a:cs typeface="Roboto"/>
                <a:sym typeface="Roboto"/>
              </a:defRPr>
            </a:lvl5pPr>
            <a:lvl6pPr marL="0" lvl="5" indent="0" algn="ctr">
              <a:spcBef>
                <a:spcPts val="0"/>
              </a:spcBef>
              <a:buNone/>
              <a:defRPr sz="800" b="0" i="0" u="none" strike="noStrike" cap="none">
                <a:solidFill>
                  <a:schemeClr val="lt1"/>
                </a:solidFill>
                <a:latin typeface="Roboto"/>
                <a:ea typeface="Roboto"/>
                <a:cs typeface="Roboto"/>
                <a:sym typeface="Roboto"/>
              </a:defRPr>
            </a:lvl6pPr>
            <a:lvl7pPr marL="0" lvl="6" indent="0" algn="ctr">
              <a:spcBef>
                <a:spcPts val="0"/>
              </a:spcBef>
              <a:buNone/>
              <a:defRPr sz="800" b="0" i="0" u="none" strike="noStrike" cap="none">
                <a:solidFill>
                  <a:schemeClr val="lt1"/>
                </a:solidFill>
                <a:latin typeface="Roboto"/>
                <a:ea typeface="Roboto"/>
                <a:cs typeface="Roboto"/>
                <a:sym typeface="Roboto"/>
              </a:defRPr>
            </a:lvl7pPr>
            <a:lvl8pPr marL="0" lvl="7" indent="0" algn="ctr">
              <a:spcBef>
                <a:spcPts val="0"/>
              </a:spcBef>
              <a:buNone/>
              <a:defRPr sz="800" b="0" i="0" u="none" strike="noStrike" cap="none">
                <a:solidFill>
                  <a:schemeClr val="lt1"/>
                </a:solidFill>
                <a:latin typeface="Roboto"/>
                <a:ea typeface="Roboto"/>
                <a:cs typeface="Roboto"/>
                <a:sym typeface="Roboto"/>
              </a:defRPr>
            </a:lvl8pPr>
            <a:lvl9pPr marL="0" lvl="8" indent="0" algn="ctr">
              <a:spcBef>
                <a:spcPts val="0"/>
              </a:spcBef>
              <a:buNone/>
              <a:defRPr sz="800" b="0" i="0" u="none" strike="noStrike" cap="none">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cxnSp>
        <p:nvCxnSpPr>
          <p:cNvPr id="762" name="Google Shape;762;p53"/>
          <p:cNvCxnSpPr/>
          <p:nvPr/>
        </p:nvCxnSpPr>
        <p:spPr>
          <a:xfrm>
            <a:off x="10245725" y="6505444"/>
            <a:ext cx="1279525" cy="0"/>
          </a:xfrm>
          <a:prstGeom prst="straightConnector1">
            <a:avLst/>
          </a:prstGeom>
          <a:noFill/>
          <a:ln w="9525" cap="flat" cmpd="sng">
            <a:solidFill>
              <a:schemeClr val="lt1"/>
            </a:solidFill>
            <a:prstDash val="solid"/>
            <a:miter lim="800000"/>
            <a:headEnd type="none" w="sm" len="sm"/>
            <a:tailEnd type="none" w="sm" len="sm"/>
          </a:ln>
        </p:spPr>
      </p:cxnSp>
      <p:pic>
        <p:nvPicPr>
          <p:cNvPr id="763" name="Google Shape;763;p53"/>
          <p:cNvPicPr preferRelativeResize="0"/>
          <p:nvPr/>
        </p:nvPicPr>
        <p:blipFill rotWithShape="1">
          <a:blip r:embed="rId2">
            <a:alphaModFix/>
          </a:blip>
          <a:srcRect/>
          <a:stretch/>
        </p:blipFill>
        <p:spPr>
          <a:xfrm>
            <a:off x="11745890" y="6372094"/>
            <a:ext cx="228600" cy="266700"/>
          </a:xfrm>
          <a:prstGeom prst="rect">
            <a:avLst/>
          </a:prstGeom>
          <a:noFill/>
          <a:ln>
            <a:noFill/>
          </a:ln>
        </p:spPr>
      </p:pic>
      <p:sp>
        <p:nvSpPr>
          <p:cNvPr id="764" name="Google Shape;764;p53"/>
          <p:cNvSpPr txBox="1"/>
          <p:nvPr/>
        </p:nvSpPr>
        <p:spPr>
          <a:xfrm>
            <a:off x="6049318" y="6451583"/>
            <a:ext cx="4114800" cy="107722"/>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 sz="700" b="0" i="0" u="none" strike="noStrike" cap="none">
                <a:solidFill>
                  <a:schemeClr val="lt1"/>
                </a:solidFill>
                <a:latin typeface="Roboto"/>
                <a:ea typeface="Roboto"/>
                <a:cs typeface="Roboto"/>
                <a:sym typeface="Roboto"/>
              </a:rPr>
              <a:t>cyberark.com</a:t>
            </a:r>
            <a:endParaRPr sz="700" b="0" i="0" u="none" strike="noStrike" cap="none">
              <a:solidFill>
                <a:schemeClr val="lt1"/>
              </a:solidFill>
              <a:latin typeface="Roboto"/>
              <a:ea typeface="Roboto"/>
              <a:cs typeface="Roboto"/>
              <a:sym typeface="Roboto"/>
            </a:endParaRPr>
          </a:p>
        </p:txBody>
      </p:sp>
      <p:cxnSp>
        <p:nvCxnSpPr>
          <p:cNvPr id="765" name="Google Shape;765;p53"/>
          <p:cNvCxnSpPr/>
          <p:nvPr/>
        </p:nvCxnSpPr>
        <p:spPr>
          <a:xfrm>
            <a:off x="11690350" y="5727047"/>
            <a:ext cx="339680" cy="0"/>
          </a:xfrm>
          <a:prstGeom prst="straightConnector1">
            <a:avLst/>
          </a:prstGeom>
          <a:noFill/>
          <a:ln w="9525" cap="flat" cmpd="sng">
            <a:solidFill>
              <a:schemeClr val="lt1"/>
            </a:solidFill>
            <a:prstDash val="solid"/>
            <a:miter lim="800000"/>
            <a:headEnd type="none" w="sm" len="sm"/>
            <a:tailEnd type="none" w="sm" len="sm"/>
          </a:ln>
        </p:spPr>
      </p:cxnSp>
      <p:sp>
        <p:nvSpPr>
          <p:cNvPr id="766" name="Google Shape;766;p53"/>
          <p:cNvSpPr txBox="1">
            <a:spLocks noGrp="1"/>
          </p:cNvSpPr>
          <p:nvPr>
            <p:ph type="body" idx="1"/>
          </p:nvPr>
        </p:nvSpPr>
        <p:spPr>
          <a:xfrm>
            <a:off x="702816" y="2762449"/>
            <a:ext cx="4859785" cy="1590179"/>
          </a:xfrm>
          <a:prstGeom prst="rect">
            <a:avLst/>
          </a:prstGeom>
          <a:noFill/>
          <a:ln>
            <a:noFill/>
          </a:ln>
        </p:spPr>
        <p:txBody>
          <a:bodyPr spcFirstLastPara="1" wrap="square" lIns="0" tIns="0" rIns="0" bIns="0" anchor="t" anchorCtr="0">
            <a:spAutoFit/>
          </a:bodyPr>
          <a:lstStyle>
            <a:lvl1pPr marL="457200" lvl="0" indent="-311150" algn="l">
              <a:lnSpc>
                <a:spcPct val="129230"/>
              </a:lnSpc>
              <a:spcBef>
                <a:spcPts val="1000"/>
              </a:spcBef>
              <a:spcAft>
                <a:spcPts val="0"/>
              </a:spcAft>
              <a:buClr>
                <a:srgbClr val="00305A"/>
              </a:buClr>
              <a:buSzPts val="1300"/>
              <a:buChar char="▸"/>
              <a:defRPr b="0" i="0">
                <a:latin typeface="Roboto"/>
                <a:ea typeface="Roboto"/>
                <a:cs typeface="Roboto"/>
                <a:sym typeface="Roboto"/>
              </a:defRPr>
            </a:lvl1pPr>
            <a:lvl2pPr marL="914400" lvl="1" indent="-311150" algn="l">
              <a:lnSpc>
                <a:spcPct val="129230"/>
              </a:lnSpc>
              <a:spcBef>
                <a:spcPts val="1000"/>
              </a:spcBef>
              <a:spcAft>
                <a:spcPts val="0"/>
              </a:spcAft>
              <a:buClr>
                <a:srgbClr val="00305A"/>
              </a:buClr>
              <a:buSzPts val="1300"/>
              <a:buChar char="･"/>
              <a:defRPr b="0" i="0">
                <a:latin typeface="Roboto"/>
                <a:ea typeface="Roboto"/>
                <a:cs typeface="Roboto"/>
                <a:sym typeface="Roboto"/>
              </a:defRPr>
            </a:lvl2pPr>
            <a:lvl3pPr marL="1371600" lvl="2" indent="-311150" algn="l">
              <a:lnSpc>
                <a:spcPct val="129230"/>
              </a:lnSpc>
              <a:spcBef>
                <a:spcPts val="1000"/>
              </a:spcBef>
              <a:spcAft>
                <a:spcPts val="0"/>
              </a:spcAft>
              <a:buClr>
                <a:srgbClr val="00305A"/>
              </a:buClr>
              <a:buSzPts val="1300"/>
              <a:buChar char="･"/>
              <a:defRPr b="0" i="0">
                <a:latin typeface="Roboto"/>
                <a:ea typeface="Roboto"/>
                <a:cs typeface="Roboto"/>
                <a:sym typeface="Roboto"/>
              </a:defRPr>
            </a:lvl3pPr>
            <a:lvl4pPr marL="1828800" lvl="3" indent="-311150" algn="l">
              <a:lnSpc>
                <a:spcPct val="129230"/>
              </a:lnSpc>
              <a:spcBef>
                <a:spcPts val="1000"/>
              </a:spcBef>
              <a:spcAft>
                <a:spcPts val="0"/>
              </a:spcAft>
              <a:buClr>
                <a:srgbClr val="00305A"/>
              </a:buClr>
              <a:buSzPts val="1300"/>
              <a:buChar char="･"/>
              <a:defRPr b="0" i="0">
                <a:latin typeface="Roboto"/>
                <a:ea typeface="Roboto"/>
                <a:cs typeface="Roboto"/>
                <a:sym typeface="Roboto"/>
              </a:defRPr>
            </a:lvl4pPr>
            <a:lvl5pPr marL="2286000" lvl="4" indent="-311150" algn="l">
              <a:lnSpc>
                <a:spcPct val="129230"/>
              </a:lnSpc>
              <a:spcBef>
                <a:spcPts val="1000"/>
              </a:spcBef>
              <a:spcAft>
                <a:spcPts val="0"/>
              </a:spcAft>
              <a:buClr>
                <a:srgbClr val="00305A"/>
              </a:buClr>
              <a:buSzPts val="1300"/>
              <a:buChar char="･"/>
              <a:defRPr b="0" i="0">
                <a:latin typeface="Roboto"/>
                <a:ea typeface="Roboto"/>
                <a:cs typeface="Roboto"/>
                <a:sym typeface="Roboto"/>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500"/>
              </a:spcAft>
              <a:buClr>
                <a:schemeClr val="dk1"/>
              </a:buClr>
              <a:buSzPts val="1800"/>
              <a:buChar char="･"/>
              <a:defRPr/>
            </a:lvl9pPr>
          </a:lstStyle>
          <a:p>
            <a:endParaRPr/>
          </a:p>
        </p:txBody>
      </p:sp>
      <p:sp>
        <p:nvSpPr>
          <p:cNvPr id="767" name="Google Shape;767;p53"/>
          <p:cNvSpPr txBox="1">
            <a:spLocks noGrp="1"/>
          </p:cNvSpPr>
          <p:nvPr>
            <p:ph type="body" idx="3"/>
          </p:nvPr>
        </p:nvSpPr>
        <p:spPr>
          <a:xfrm>
            <a:off x="702816" y="1862550"/>
            <a:ext cx="4859785" cy="253274"/>
          </a:xfrm>
          <a:prstGeom prst="rect">
            <a:avLst/>
          </a:prstGeom>
          <a:noFill/>
          <a:ln>
            <a:noFill/>
          </a:ln>
        </p:spPr>
        <p:txBody>
          <a:bodyPr spcFirstLastPara="1" wrap="square" lIns="0" tIns="0" rIns="0" bIns="0" anchor="b" anchorCtr="0">
            <a:spAutoFit/>
          </a:bodyPr>
          <a:lstStyle>
            <a:lvl1pPr marL="457200" lvl="0" indent="-228600" algn="l">
              <a:lnSpc>
                <a:spcPct val="60000"/>
              </a:lnSpc>
              <a:spcBef>
                <a:spcPts val="1000"/>
              </a:spcBef>
              <a:spcAft>
                <a:spcPts val="0"/>
              </a:spcAft>
              <a:buClr>
                <a:srgbClr val="005B9E"/>
              </a:buClr>
              <a:buSzPts val="2800"/>
              <a:buFont typeface="Roboto"/>
              <a:buNone/>
              <a:defRPr sz="2800" b="0" i="0">
                <a:solidFill>
                  <a:srgbClr val="005B9E"/>
                </a:solidFill>
                <a:latin typeface="Roboto"/>
                <a:ea typeface="Roboto"/>
                <a:cs typeface="Roboto"/>
                <a:sym typeface="Roboto"/>
              </a:defRPr>
            </a:lvl1pPr>
            <a:lvl2pPr marL="914400" lvl="1" indent="-342900" algn="l">
              <a:lnSpc>
                <a:spcPct val="93333"/>
              </a:lnSpc>
              <a:spcBef>
                <a:spcPts val="1000"/>
              </a:spcBef>
              <a:spcAft>
                <a:spcPts val="0"/>
              </a:spcAft>
              <a:buClr>
                <a:srgbClr val="00305A"/>
              </a:buClr>
              <a:buSzPts val="1800"/>
              <a:buChar char="･"/>
              <a:defRPr/>
            </a:lvl2pPr>
            <a:lvl3pPr marL="1371600" lvl="2" indent="-342900" algn="l">
              <a:lnSpc>
                <a:spcPct val="93333"/>
              </a:lnSpc>
              <a:spcBef>
                <a:spcPts val="1000"/>
              </a:spcBef>
              <a:spcAft>
                <a:spcPts val="0"/>
              </a:spcAft>
              <a:buClr>
                <a:srgbClr val="00305A"/>
              </a:buClr>
              <a:buSzPts val="1800"/>
              <a:buChar char="･"/>
              <a:defRPr/>
            </a:lvl3pPr>
            <a:lvl4pPr marL="1828800" lvl="3" indent="-342900" algn="l">
              <a:lnSpc>
                <a:spcPct val="93333"/>
              </a:lnSpc>
              <a:spcBef>
                <a:spcPts val="1000"/>
              </a:spcBef>
              <a:spcAft>
                <a:spcPts val="0"/>
              </a:spcAft>
              <a:buClr>
                <a:srgbClr val="00305A"/>
              </a:buClr>
              <a:buSzPts val="1800"/>
              <a:buChar char="･"/>
              <a:defRPr/>
            </a:lvl4pPr>
            <a:lvl5pPr marL="2286000" lvl="4" indent="-342900" algn="l">
              <a:lnSpc>
                <a:spcPct val="93333"/>
              </a:lnSpc>
              <a:spcBef>
                <a:spcPts val="1000"/>
              </a:spcBef>
              <a:spcAft>
                <a:spcPts val="0"/>
              </a:spcAft>
              <a:buClr>
                <a:srgbClr val="00305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500"/>
              </a:spcAft>
              <a:buClr>
                <a:schemeClr val="dk1"/>
              </a:buClr>
              <a:buSzPts val="1800"/>
              <a:buChar char="･"/>
              <a:defRPr/>
            </a:lvl9pPr>
          </a:lstStyle>
          <a:p>
            <a:endParaRPr/>
          </a:p>
        </p:txBody>
      </p:sp>
      <p:sp>
        <p:nvSpPr>
          <p:cNvPr id="768" name="Google Shape;768;p53"/>
          <p:cNvSpPr txBox="1">
            <a:spLocks noGrp="1"/>
          </p:cNvSpPr>
          <p:nvPr>
            <p:ph type="body" idx="4"/>
          </p:nvPr>
        </p:nvSpPr>
        <p:spPr>
          <a:xfrm>
            <a:off x="702816" y="2150649"/>
            <a:ext cx="4859785" cy="256480"/>
          </a:xfrm>
          <a:prstGeom prst="rect">
            <a:avLst/>
          </a:prstGeom>
          <a:noFill/>
          <a:ln>
            <a:noFill/>
          </a:ln>
        </p:spPr>
        <p:txBody>
          <a:bodyPr spcFirstLastPara="1" wrap="square" lIns="0" tIns="0" rIns="0" bIns="0" anchor="t" anchorCtr="0">
            <a:spAutoFit/>
          </a:bodyPr>
          <a:lstStyle>
            <a:lvl1pPr marL="457200" lvl="0" indent="-228600" algn="l">
              <a:lnSpc>
                <a:spcPct val="155714"/>
              </a:lnSpc>
              <a:spcBef>
                <a:spcPts val="1000"/>
              </a:spcBef>
              <a:spcAft>
                <a:spcPts val="0"/>
              </a:spcAft>
              <a:buClr>
                <a:srgbClr val="00305A"/>
              </a:buClr>
              <a:buSzPts val="1400"/>
              <a:buFont typeface="Roboto"/>
              <a:buNone/>
              <a:defRPr sz="1400" b="0" i="0">
                <a:solidFill>
                  <a:srgbClr val="00305A"/>
                </a:solidFill>
                <a:latin typeface="Roboto"/>
                <a:ea typeface="Roboto"/>
                <a:cs typeface="Roboto"/>
                <a:sym typeface="Roboto"/>
              </a:defRPr>
            </a:lvl1pPr>
            <a:lvl2pPr marL="914400" lvl="1" indent="-342900" algn="l">
              <a:lnSpc>
                <a:spcPct val="93333"/>
              </a:lnSpc>
              <a:spcBef>
                <a:spcPts val="1000"/>
              </a:spcBef>
              <a:spcAft>
                <a:spcPts val="0"/>
              </a:spcAft>
              <a:buClr>
                <a:srgbClr val="00305A"/>
              </a:buClr>
              <a:buSzPts val="1800"/>
              <a:buChar char="･"/>
              <a:defRPr/>
            </a:lvl2pPr>
            <a:lvl3pPr marL="1371600" lvl="2" indent="-342900" algn="l">
              <a:lnSpc>
                <a:spcPct val="93333"/>
              </a:lnSpc>
              <a:spcBef>
                <a:spcPts val="1000"/>
              </a:spcBef>
              <a:spcAft>
                <a:spcPts val="0"/>
              </a:spcAft>
              <a:buClr>
                <a:srgbClr val="00305A"/>
              </a:buClr>
              <a:buSzPts val="1800"/>
              <a:buChar char="･"/>
              <a:defRPr/>
            </a:lvl3pPr>
            <a:lvl4pPr marL="1828800" lvl="3" indent="-342900" algn="l">
              <a:lnSpc>
                <a:spcPct val="93333"/>
              </a:lnSpc>
              <a:spcBef>
                <a:spcPts val="1000"/>
              </a:spcBef>
              <a:spcAft>
                <a:spcPts val="0"/>
              </a:spcAft>
              <a:buClr>
                <a:srgbClr val="00305A"/>
              </a:buClr>
              <a:buSzPts val="1800"/>
              <a:buChar char="･"/>
              <a:defRPr/>
            </a:lvl4pPr>
            <a:lvl5pPr marL="2286000" lvl="4" indent="-342900" algn="l">
              <a:lnSpc>
                <a:spcPct val="93333"/>
              </a:lnSpc>
              <a:spcBef>
                <a:spcPts val="1000"/>
              </a:spcBef>
              <a:spcAft>
                <a:spcPts val="0"/>
              </a:spcAft>
              <a:buClr>
                <a:srgbClr val="00305A"/>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500"/>
              </a:spcAft>
              <a:buClr>
                <a:schemeClr val="dk1"/>
              </a:buClr>
              <a:buSzPts val="1800"/>
              <a:buChar char="･"/>
              <a:defRPr/>
            </a:lvl9pPr>
          </a:lstStyle>
          <a:p>
            <a:endParaRPr/>
          </a:p>
        </p:txBody>
      </p:sp>
      <p:sp>
        <p:nvSpPr>
          <p:cNvPr id="769" name="Google Shape;769;p53"/>
          <p:cNvSpPr txBox="1">
            <a:spLocks noGrp="1"/>
          </p:cNvSpPr>
          <p:nvPr>
            <p:ph type="title"/>
          </p:nvPr>
        </p:nvSpPr>
        <p:spPr>
          <a:xfrm>
            <a:off x="625258" y="392374"/>
            <a:ext cx="3757272" cy="105518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rgbClr val="2BB3EE"/>
              </a:buClr>
              <a:buSzPts val="4000"/>
              <a:buFont typeface="Roboto"/>
              <a:buNone/>
              <a:defRPr sz="4000" b="0" i="0">
                <a:latin typeface="Roboto"/>
                <a:ea typeface="Roboto"/>
                <a:cs typeface="Roboto"/>
                <a:sym typeface="Roboto"/>
              </a:defRPr>
            </a:lvl1pPr>
            <a:lvl2pPr lvl="1">
              <a:spcBef>
                <a:spcPts val="0"/>
              </a:spcBef>
              <a:spcAft>
                <a:spcPts val="0"/>
              </a:spcAft>
              <a:buSzPts val="3400"/>
              <a:buNone/>
              <a:defRPr/>
            </a:lvl2pPr>
            <a:lvl3pPr lvl="2">
              <a:spcBef>
                <a:spcPts val="0"/>
              </a:spcBef>
              <a:spcAft>
                <a:spcPts val="0"/>
              </a:spcAft>
              <a:buSzPts val="3400"/>
              <a:buNone/>
              <a:defRPr/>
            </a:lvl3pPr>
            <a:lvl4pPr lvl="3">
              <a:spcBef>
                <a:spcPts val="0"/>
              </a:spcBef>
              <a:spcAft>
                <a:spcPts val="0"/>
              </a:spcAft>
              <a:buSzPts val="3400"/>
              <a:buNone/>
              <a:defRPr/>
            </a:lvl4pPr>
            <a:lvl5pPr lvl="4">
              <a:spcBef>
                <a:spcPts val="0"/>
              </a:spcBef>
              <a:spcAft>
                <a:spcPts val="0"/>
              </a:spcAft>
              <a:buSzPts val="3400"/>
              <a:buNone/>
              <a:defRPr/>
            </a:lvl5pPr>
            <a:lvl6pPr lvl="5">
              <a:spcBef>
                <a:spcPts val="0"/>
              </a:spcBef>
              <a:spcAft>
                <a:spcPts val="0"/>
              </a:spcAft>
              <a:buSzPts val="3400"/>
              <a:buNone/>
              <a:defRPr/>
            </a:lvl6pPr>
            <a:lvl7pPr lvl="6">
              <a:spcBef>
                <a:spcPts val="0"/>
              </a:spcBef>
              <a:spcAft>
                <a:spcPts val="0"/>
              </a:spcAft>
              <a:buSzPts val="3400"/>
              <a:buNone/>
              <a:defRPr/>
            </a:lvl7pPr>
            <a:lvl8pPr lvl="7">
              <a:spcBef>
                <a:spcPts val="0"/>
              </a:spcBef>
              <a:spcAft>
                <a:spcPts val="0"/>
              </a:spcAft>
              <a:buSzPts val="3400"/>
              <a:buNone/>
              <a:defRPr/>
            </a:lvl8pPr>
            <a:lvl9pPr lvl="8">
              <a:spcBef>
                <a:spcPts val="0"/>
              </a:spcBef>
              <a:spcAft>
                <a:spcPts val="0"/>
              </a:spcAft>
              <a:buSzPts val="3400"/>
              <a:buNone/>
              <a:defRPr/>
            </a:lvl9pPr>
          </a:lstStyle>
          <a:p>
            <a:endParaRPr/>
          </a:p>
        </p:txBody>
      </p:sp>
    </p:spTree>
    <p:extLst>
      <p:ext uri="{BB962C8B-B14F-4D97-AF65-F5344CB8AC3E}">
        <p14:creationId xmlns:p14="http://schemas.microsoft.com/office/powerpoint/2010/main" val="3926703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5A92A39-BB1E-A04D-9C5D-A4870C31B43F}"/>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pic>
        <p:nvPicPr>
          <p:cNvPr id="9" name="Picture 8">
            <a:extLst>
              <a:ext uri="{FF2B5EF4-FFF2-40B4-BE49-F238E27FC236}">
                <a16:creationId xmlns:a16="http://schemas.microsoft.com/office/drawing/2014/main" id="{95C26F08-6850-6547-BF63-C370F3E1EFA3}"/>
              </a:ext>
            </a:extLst>
          </p:cNvPr>
          <p:cNvPicPr>
            <a:picLocks noChangeAspect="1"/>
          </p:cNvPicPr>
          <p:nvPr userDrawn="1"/>
        </p:nvPicPr>
        <p:blipFill rotWithShape="1">
          <a:blip r:embed="rId2"/>
          <a:srcRect r="50000"/>
          <a:stretch/>
        </p:blipFill>
        <p:spPr>
          <a:xfrm>
            <a:off x="0" y="0"/>
            <a:ext cx="6096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1290007" y="2603677"/>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1290007" y="5615392"/>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1290007" y="1246688"/>
            <a:ext cx="2463800" cy="406400"/>
          </a:xfrm>
          <a:prstGeom prst="rect">
            <a:avLst/>
          </a:prstGeom>
        </p:spPr>
      </p:pic>
    </p:spTree>
    <p:extLst>
      <p:ext uri="{BB962C8B-B14F-4D97-AF65-F5344CB8AC3E}">
        <p14:creationId xmlns:p14="http://schemas.microsoft.com/office/powerpoint/2010/main" val="1459998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8B9A2-201F-2A49-8D64-037D18CBB15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133600"/>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145315"/>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30146140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39C287-A953-434B-9C90-506DD73E350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5334000" y="2590800"/>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5334000" y="5602515"/>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5334000" y="990600"/>
            <a:ext cx="2463800" cy="406400"/>
          </a:xfrm>
          <a:prstGeom prst="rect">
            <a:avLst/>
          </a:prstGeom>
        </p:spPr>
      </p:pic>
    </p:spTree>
    <p:extLst>
      <p:ext uri="{BB962C8B-B14F-4D97-AF65-F5344CB8AC3E}">
        <p14:creationId xmlns:p14="http://schemas.microsoft.com/office/powerpoint/2010/main" val="3897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F300-2E20-1F4B-9331-E87CB43102DD}"/>
              </a:ext>
            </a:extLst>
          </p:cNvPr>
          <p:cNvSpPr>
            <a:spLocks noGrp="1"/>
          </p:cNvSpPr>
          <p:nvPr>
            <p:ph type="title"/>
          </p:nvPr>
        </p:nvSpPr>
        <p:spPr>
          <a:xfrm>
            <a:off x="625258" y="655985"/>
            <a:ext cx="1096131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C3221FE-3D8B-3342-A1C4-34444A67486D}"/>
              </a:ext>
            </a:extLst>
          </p:cNvPr>
          <p:cNvSpPr>
            <a:spLocks noGrp="1"/>
          </p:cNvSpPr>
          <p:nvPr>
            <p:ph idx="1"/>
          </p:nvPr>
        </p:nvSpPr>
        <p:spPr/>
        <p:txBody>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595435-152D-CD4F-A2C0-0C446EA1BD80}"/>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2CDF589D-0725-2442-B870-9728CD4CA4E6}"/>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534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4FD0C32-8900-A34B-B0C3-BC36EA8251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4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169E1C-0618-8E44-ABD3-CF570F018560}"/>
              </a:ext>
            </a:extLst>
          </p:cNvPr>
          <p:cNvSpPr/>
          <p:nvPr userDrawn="1"/>
        </p:nvSpPr>
        <p:spPr>
          <a:xfrm>
            <a:off x="-2" y="0"/>
            <a:ext cx="12192002" cy="6858000"/>
          </a:xfrm>
          <a:prstGeom prst="rect">
            <a:avLst/>
          </a:prstGeom>
          <a:gradFill>
            <a:gsLst>
              <a:gs pos="0">
                <a:srgbClr val="40C7F4">
                  <a:lumMod val="67483"/>
                </a:srgbClr>
              </a:gs>
              <a:gs pos="82000">
                <a:srgbClr val="203A7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813292-8204-B542-BAA9-4B9DA041D849}"/>
              </a:ext>
            </a:extLst>
          </p:cNvPr>
          <p:cNvPicPr>
            <a:picLocks noChangeAspect="1"/>
          </p:cNvPicPr>
          <p:nvPr userDrawn="1"/>
        </p:nvPicPr>
        <p:blipFill>
          <a:blip r:embed="rId2">
            <a:alphaModFix/>
          </a:blip>
          <a:stretch>
            <a:fillRect/>
          </a:stretch>
        </p:blipFill>
        <p:spPr>
          <a:xfrm>
            <a:off x="0" y="10875"/>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F6401230-52FB-E543-82A0-622F99795572}"/>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2"/>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3"/>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4">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3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3DB5A-C198-AC48-A76F-437728EEC70A}"/>
              </a:ext>
            </a:extLst>
          </p:cNvPr>
          <p:cNvSpPr>
            <a:spLocks noGrp="1"/>
          </p:cNvSpPr>
          <p:nvPr>
            <p:ph type="title"/>
          </p:nvPr>
        </p:nvSpPr>
        <p:spPr>
          <a:xfrm>
            <a:off x="625258" y="655985"/>
            <a:ext cx="10961316" cy="1218795"/>
          </a:xfrm>
          <a:prstGeom prst="rect">
            <a:avLst/>
          </a:prstGeom>
        </p:spPr>
        <p:txBody>
          <a:bodyPr vert="horz" wrap="square" lIns="0" tIns="0" rIns="0" bIns="0" rtlCol="0" anchor="t">
            <a:sp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6DD75CDF-C3A8-FB47-A4D9-B82C093E0D49}"/>
              </a:ext>
            </a:extLst>
          </p:cNvPr>
          <p:cNvSpPr>
            <a:spLocks noGrp="1"/>
          </p:cNvSpPr>
          <p:nvPr>
            <p:ph type="body" idx="1"/>
          </p:nvPr>
        </p:nvSpPr>
        <p:spPr>
          <a:xfrm>
            <a:off x="600205" y="2445862"/>
            <a:ext cx="10986369" cy="21386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CF06DE-8A0C-2948-8D8A-AC871A012D3E}"/>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6" name="Slide Number Placeholder 5">
            <a:extLst>
              <a:ext uri="{FF2B5EF4-FFF2-40B4-BE49-F238E27FC236}">
                <a16:creationId xmlns:a16="http://schemas.microsoft.com/office/drawing/2014/main" id="{5DBC7EA6-4F3D-8647-9213-D25198AA6B2C}"/>
              </a:ext>
            </a:extLst>
          </p:cNvPr>
          <p:cNvSpPr>
            <a:spLocks noGrp="1"/>
          </p:cNvSpPr>
          <p:nvPr>
            <p:ph type="sldNum" sz="quarter" idx="4"/>
          </p:nvPr>
        </p:nvSpPr>
        <p:spPr>
          <a:xfrm>
            <a:off x="11690350" y="5723872"/>
            <a:ext cx="339680" cy="365125"/>
          </a:xfrm>
          <a:prstGeom prst="rect">
            <a:avLst/>
          </a:prstGeom>
        </p:spPr>
        <p:txBody>
          <a:bodyPr vert="horz" lIns="0" tIns="0" rIns="0" bIns="0" rtlCol="0" anchor="ctr"/>
          <a:lstStyle>
            <a:lvl1pPr algn="ctr">
              <a:defRPr sz="800" b="0" i="0">
                <a:solidFill>
                  <a:srgbClr val="6E8897"/>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9" name="Rectangle 8">
            <a:extLst>
              <a:ext uri="{FF2B5EF4-FFF2-40B4-BE49-F238E27FC236}">
                <a16:creationId xmlns:a16="http://schemas.microsoft.com/office/drawing/2014/main" id="{4BB668F8-3106-1E4C-9409-821F659310E1}"/>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8FB526-46AB-C442-9A3F-2CDD7EEBC993}"/>
              </a:ext>
            </a:extLst>
          </p:cNvPr>
          <p:cNvCxnSpPr>
            <a:cxnSpLocks/>
          </p:cNvCxnSpPr>
          <p:nvPr userDrawn="1"/>
        </p:nvCxnSpPr>
        <p:spPr>
          <a:xfrm>
            <a:off x="11690350" y="5727047"/>
            <a:ext cx="339680"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A99B5-03E6-A240-9DEB-7A98EEA038C2}"/>
              </a:ext>
            </a:extLst>
          </p:cNvPr>
          <p:cNvCxnSpPr>
            <a:cxnSpLocks/>
          </p:cNvCxnSpPr>
          <p:nvPr userDrawn="1"/>
        </p:nvCxnSpPr>
        <p:spPr>
          <a:xfrm>
            <a:off x="10245725" y="6505444"/>
            <a:ext cx="1279525"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757D947A-A91E-A945-BF71-852C06405962}"/>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rgbClr val="6E8897"/>
                </a:solidFill>
                <a:effectLst/>
                <a:latin typeface="Roboto Lt" pitchFamily="2" charset="0"/>
                <a:ea typeface="Roboto Lt" pitchFamily="2" charset="0"/>
              </a:rPr>
              <a:t>cyberark.com</a:t>
            </a:r>
            <a:endParaRPr lang="en-US" sz="700" b="0" i="0">
              <a:solidFill>
                <a:srgbClr val="6E8897"/>
              </a:solidFill>
              <a:effectLst/>
              <a:latin typeface="Roboto Lt" pitchFamily="2" charset="0"/>
              <a:ea typeface="Roboto Lt" pitchFamily="2" charset="0"/>
            </a:endParaRPr>
          </a:p>
        </p:txBody>
      </p:sp>
      <p:pic>
        <p:nvPicPr>
          <p:cNvPr id="19" name="Picture 18">
            <a:extLst>
              <a:ext uri="{FF2B5EF4-FFF2-40B4-BE49-F238E27FC236}">
                <a16:creationId xmlns:a16="http://schemas.microsoft.com/office/drawing/2014/main" id="{5C40648E-BF16-024D-BCDB-F27151A7E803}"/>
              </a:ext>
            </a:extLst>
          </p:cNvPr>
          <p:cNvPicPr>
            <a:picLocks noChangeAspect="1"/>
          </p:cNvPicPr>
          <p:nvPr userDrawn="1"/>
        </p:nvPicPr>
        <p:blipFill>
          <a:blip r:embed="rId29"/>
          <a:stretch>
            <a:fillRect/>
          </a:stretch>
        </p:blipFill>
        <p:spPr>
          <a:xfrm>
            <a:off x="11745890" y="6372094"/>
            <a:ext cx="228600" cy="266700"/>
          </a:xfrm>
          <a:prstGeom prst="rect">
            <a:avLst/>
          </a:prstGeom>
        </p:spPr>
      </p:pic>
    </p:spTree>
    <p:extLst>
      <p:ext uri="{BB962C8B-B14F-4D97-AF65-F5344CB8AC3E}">
        <p14:creationId xmlns:p14="http://schemas.microsoft.com/office/powerpoint/2010/main" val="3137556674"/>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0" r:id="rId3"/>
    <p:sldLayoutId id="2147483674" r:id="rId4"/>
    <p:sldLayoutId id="2147483675" r:id="rId5"/>
    <p:sldLayoutId id="2147483650" r:id="rId6"/>
    <p:sldLayoutId id="2147483651" r:id="rId7"/>
    <p:sldLayoutId id="2147483658" r:id="rId8"/>
    <p:sldLayoutId id="2147483661" r:id="rId9"/>
    <p:sldLayoutId id="2147483662" r:id="rId10"/>
    <p:sldLayoutId id="2147483664" r:id="rId11"/>
    <p:sldLayoutId id="2147483669" r:id="rId12"/>
    <p:sldLayoutId id="2147483670" r:id="rId13"/>
    <p:sldLayoutId id="2147483663" r:id="rId14"/>
    <p:sldLayoutId id="2147483671" r:id="rId15"/>
    <p:sldLayoutId id="2147483672" r:id="rId16"/>
    <p:sldLayoutId id="2147483652" r:id="rId17"/>
    <p:sldLayoutId id="2147483659" r:id="rId18"/>
    <p:sldLayoutId id="2147483668" r:id="rId19"/>
    <p:sldLayoutId id="2147483665" r:id="rId20"/>
    <p:sldLayoutId id="2147483667" r:id="rId21"/>
    <p:sldLayoutId id="2147483666" r:id="rId22"/>
    <p:sldLayoutId id="2147483655" r:id="rId23"/>
    <p:sldLayoutId id="2147483676" r:id="rId24"/>
    <p:sldLayoutId id="2147483677" r:id="rId25"/>
    <p:sldLayoutId id="2147483678" r:id="rId26"/>
    <p:sldLayoutId id="2147483679" r:id="rId27"/>
  </p:sldLayoutIdLst>
  <p:txStyles>
    <p:title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p:titleStyle>
    <p:bodyStyle>
      <a:lvl1pPr marL="13716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1pPr>
      <a:lvl2pPr marL="365760"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2pPr>
      <a:lvl3pPr marL="566928"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3pPr>
      <a:lvl4pPr marL="749808"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4pPr>
      <a:lvl5pPr marL="96012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rldefense.com/v3/__https:/github.com/cyberark/pas-on-cloud__;!!Pe07N362zA!jfWd1QdgW8dYfAlWLHESkgWRVA_jRomv1r85z7GnyLxG_aJndzrjIMMqTvxirL4LC3E$" TargetMode="External"/><Relationship Id="rId2" Type="http://schemas.openxmlformats.org/officeDocument/2006/relationships/hyperlink" Target="https://docs.cyberark.com/Product-Doc/OnlineHelp/PAS/Latest/en/Content/Landing%20Pages/lpPASinCloud.htm?tocpath=Installation%7CInstall%20Privileged%20Access%20Security%C2%A0in%20a%20cloud%20environment%7C_____0"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 Id="rId5" Type="http://schemas.openxmlformats.org/officeDocument/2006/relationships/image" Target="../media/image45.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5.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pspete?tab=repositories" TargetMode="External"/><Relationship Id="rId2" Type="http://schemas.openxmlformats.org/officeDocument/2006/relationships/hyperlink" Target="https://github.com/infamousjoeg/cybr-cli" TargetMode="External"/><Relationship Id="rId1" Type="http://schemas.openxmlformats.org/officeDocument/2006/relationships/slideLayout" Target="../slideLayouts/slideLayout6.xml"/><Relationship Id="rId6" Type="http://schemas.openxmlformats.org/officeDocument/2006/relationships/hyperlink" Target="https://github.com/conjurdemos/v3-self-server-ui" TargetMode="External"/><Relationship Id="rId5" Type="http://schemas.openxmlformats.org/officeDocument/2006/relationships/hyperlink" Target="https://github.com/conjurdemos/v3-self-server" TargetMode="External"/><Relationship Id="rId4" Type="http://schemas.openxmlformats.org/officeDocument/2006/relationships/hyperlink" Target="https://github.com/conjurdemos/self-serve-onboard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2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2816B-1830-EF42-B410-07A0EEDA2840}"/>
              </a:ext>
            </a:extLst>
          </p:cNvPr>
          <p:cNvSpPr>
            <a:spLocks noGrp="1"/>
          </p:cNvSpPr>
          <p:nvPr>
            <p:ph type="title"/>
          </p:nvPr>
        </p:nvSpPr>
        <p:spPr/>
        <p:txBody>
          <a:bodyPr/>
          <a:lstStyle/>
          <a:p>
            <a:r>
              <a:rPr lang="en-US" dirty="0"/>
              <a:t>Actual Agenda from a customer</a:t>
            </a:r>
          </a:p>
        </p:txBody>
      </p:sp>
      <p:sp>
        <p:nvSpPr>
          <p:cNvPr id="4" name="Content Placeholder 3">
            <a:extLst>
              <a:ext uri="{FF2B5EF4-FFF2-40B4-BE49-F238E27FC236}">
                <a16:creationId xmlns:a16="http://schemas.microsoft.com/office/drawing/2014/main" id="{D3F3DE3F-6249-A14D-943B-47291263DB9A}"/>
              </a:ext>
            </a:extLst>
          </p:cNvPr>
          <p:cNvSpPr>
            <a:spLocks noGrp="1"/>
          </p:cNvSpPr>
          <p:nvPr>
            <p:ph idx="1"/>
          </p:nvPr>
        </p:nvSpPr>
        <p:spPr>
          <a:xfrm>
            <a:off x="600205" y="1423283"/>
            <a:ext cx="10986369" cy="4866199"/>
          </a:xfrm>
        </p:spPr>
        <p:txBody>
          <a:bodyPr>
            <a:normAutofit fontScale="92500"/>
          </a:bodyPr>
          <a:lstStyle/>
          <a:p>
            <a:pPr marL="0" indent="0">
              <a:buNone/>
            </a:pPr>
            <a:r>
              <a:rPr lang="en-US" dirty="0">
                <a:solidFill>
                  <a:srgbClr val="000000"/>
                </a:solidFill>
                <a:latin typeface="Calibri" panose="020F0502020204030204" pitchFamily="34" charset="0"/>
              </a:rPr>
              <a:t>What we are looking at automating:  </a:t>
            </a:r>
          </a:p>
          <a:p>
            <a:pPr>
              <a:buFont typeface="+mj-lt"/>
              <a:buAutoNum type="arabicPeriod"/>
            </a:pPr>
            <a:r>
              <a:rPr lang="en-US" dirty="0">
                <a:solidFill>
                  <a:srgbClr val="000000"/>
                </a:solidFill>
                <a:latin typeface="Calibri" panose="020F0502020204030204" pitchFamily="34" charset="0"/>
              </a:rPr>
              <a:t>Automation of setting up new safes from an end-user-requestable way. </a:t>
            </a:r>
            <a:r>
              <a:rPr lang="en-US" b="1" dirty="0">
                <a:solidFill>
                  <a:srgbClr val="000000"/>
                </a:solidFill>
                <a:latin typeface="Calibri" panose="020F0502020204030204" pitchFamily="34" charset="0"/>
              </a:rPr>
              <a:t>More insights into how other customers may have accomplished a self-service model </a:t>
            </a:r>
            <a:r>
              <a:rPr lang="en-US" dirty="0">
                <a:solidFill>
                  <a:srgbClr val="000000"/>
                </a:solidFill>
                <a:latin typeface="Calibri" panose="020F0502020204030204" pitchFamily="34" charset="0"/>
              </a:rPr>
              <a:t>would be ideal.  We don’t have a very good Role definition at the company, so integrating this into something like IIQ is a future idea, but not realistic in the next several years.</a:t>
            </a:r>
          </a:p>
          <a:p>
            <a:pPr>
              <a:buFont typeface="+mj-lt"/>
              <a:buAutoNum type="arabicPeriod"/>
            </a:pPr>
            <a:r>
              <a:rPr lang="en-US" dirty="0">
                <a:solidFill>
                  <a:srgbClr val="000000"/>
                </a:solidFill>
                <a:latin typeface="Calibri" panose="020F0502020204030204" pitchFamily="34" charset="0"/>
              </a:rPr>
              <a:t>We are also interested in incorporating updates to safes, vaulting additional accounts, adjusting permissions and are curious to hear how others have handled similar asks.</a:t>
            </a:r>
          </a:p>
          <a:p>
            <a:pPr>
              <a:buFont typeface="+mj-lt"/>
              <a:buAutoNum type="arabicPeriod"/>
            </a:pPr>
            <a:r>
              <a:rPr lang="en-US" dirty="0">
                <a:solidFill>
                  <a:srgbClr val="000000"/>
                </a:solidFill>
                <a:latin typeface="Calibri" panose="020F0502020204030204" pitchFamily="34" charset="0"/>
              </a:rPr>
              <a:t>Additionally, we are interested in any insights into ways other customers have used automation tools (ex. Ansible) for things like updating/maintaining/synchronizing/backing up configuration files.</a:t>
            </a:r>
          </a:p>
          <a:p>
            <a:pPr>
              <a:buFont typeface="+mj-lt"/>
              <a:buAutoNum type="arabicPeriod"/>
            </a:pPr>
            <a:r>
              <a:rPr lang="en-US" dirty="0">
                <a:solidFill>
                  <a:srgbClr val="000000"/>
                </a:solidFill>
                <a:latin typeface="Calibri" panose="020F0502020204030204" pitchFamily="34" charset="0"/>
              </a:rPr>
              <a:t>Ways other customers have plugged in to build/onboarding processes for vaulting account types beyond Active Directory (for example, local SQL Server accounts or other databases)</a:t>
            </a:r>
          </a:p>
          <a:p>
            <a:pPr>
              <a:buFont typeface="+mj-lt"/>
              <a:buAutoNum type="arabicPeriod"/>
            </a:pPr>
            <a:r>
              <a:rPr lang="en-US" dirty="0">
                <a:solidFill>
                  <a:srgbClr val="000000"/>
                </a:solidFill>
                <a:latin typeface="Calibri" panose="020F0502020204030204" pitchFamily="34" charset="0"/>
              </a:rPr>
              <a:t>Considerations for deploying the different PAS components to AWS. In particular: guidance on how to keep the AMI’s current (particularly the vault). I’m aware you have several </a:t>
            </a:r>
            <a:r>
              <a:rPr lang="en-US" u="sng" dirty="0">
                <a:solidFill>
                  <a:srgbClr val="0563C1"/>
                </a:solidFill>
                <a:latin typeface="Calibri" panose="020F0502020204030204" pitchFamily="34" charset="0"/>
                <a:hlinkClick r:id="rId2" tooltip="https://docs.cyberark.com/Product-Doc/OnlineHelp/PAS/Latest/en/Content/Landing%20Pages/lpPASinCloud.htm?tocpath=Installation%7CInstall%20Privileged%20Access%20Security%C2%A0in%20a%20cloud%20environment%7C_____0"/>
              </a:rPr>
              <a:t>documents</a:t>
            </a:r>
            <a:r>
              <a:rPr lang="en-US" dirty="0">
                <a:solidFill>
                  <a:srgbClr val="000000"/>
                </a:solidFill>
                <a:latin typeface="Calibri" panose="020F0502020204030204" pitchFamily="34" charset="0"/>
              </a:rPr>
              <a:t> / </a:t>
            </a:r>
            <a:r>
              <a:rPr lang="en-US" u="sng" dirty="0">
                <a:solidFill>
                  <a:srgbClr val="0563C1"/>
                </a:solidFill>
                <a:latin typeface="Calibri" panose="020F0502020204030204" pitchFamily="34" charset="0"/>
                <a:hlinkClick r:id="rId3" tooltip="https://urldefense.com/v3/__https://github.com/cyberark/pas-on-cloud__;!!Pe07N362zA!jfWd1QdgW8dYfAlWLHESkgWRVA_jRomv1r85z7GnyLxG_aJndzrjIMMqTvxirL4LC3E$"/>
              </a:rPr>
              <a:t>GitHub repos</a:t>
            </a:r>
            <a:r>
              <a:rPr lang="en-US" dirty="0">
                <a:solidFill>
                  <a:srgbClr val="000000"/>
                </a:solidFill>
                <a:latin typeface="Calibri" panose="020F0502020204030204" pitchFamily="34" charset="0"/>
              </a:rPr>
              <a:t> that discuss deploying Core PAS to the cloud, can you share any common pitfalls or things to consider should we move to deploying to the cloud?</a:t>
            </a:r>
          </a:p>
          <a:p>
            <a:pPr marL="0" indent="0">
              <a:buNone/>
            </a:pPr>
            <a:r>
              <a:rPr lang="en-US" dirty="0">
                <a:solidFill>
                  <a:srgbClr val="000000"/>
                </a:solidFill>
                <a:latin typeface="Calibri" panose="020F0502020204030204" pitchFamily="34" charset="0"/>
              </a:rPr>
              <a:t>Automation tools currently in use:</a:t>
            </a:r>
          </a:p>
          <a:p>
            <a:r>
              <a:rPr lang="en-US" dirty="0">
                <a:solidFill>
                  <a:srgbClr val="000000"/>
                </a:solidFill>
                <a:latin typeface="Calibri" panose="020F0502020204030204" pitchFamily="34" charset="0"/>
              </a:rPr>
              <a:t>Currently we have/are finalizing automation for creating a new safe, creating Active Directory accounts and groups, and then vaulting the newly created accounts into the newly created safe (along with triggering a reconcile on the accounts).</a:t>
            </a:r>
          </a:p>
          <a:p>
            <a:r>
              <a:rPr lang="en-US" dirty="0">
                <a:solidFill>
                  <a:srgbClr val="000000"/>
                </a:solidFill>
                <a:latin typeface="Calibri" panose="020F0502020204030204" pitchFamily="34" charset="0"/>
              </a:rPr>
              <a:t>We use GitLab pages for the end user information gathering, a Jenkins pipeline to trigger some of our AD Object creation, and PowerShell, along with </a:t>
            </a:r>
            <a:r>
              <a:rPr lang="en-US" dirty="0" err="1">
                <a:solidFill>
                  <a:srgbClr val="000000"/>
                </a:solidFill>
                <a:latin typeface="Calibri" panose="020F0502020204030204" pitchFamily="34" charset="0"/>
              </a:rPr>
              <a:t>psPAS</a:t>
            </a:r>
            <a:r>
              <a:rPr lang="en-US" dirty="0">
                <a:solidFill>
                  <a:srgbClr val="000000"/>
                </a:solidFill>
                <a:latin typeface="Calibri" panose="020F0502020204030204" pitchFamily="34" charset="0"/>
              </a:rPr>
              <a:t> for the calls to the CyberArk </a:t>
            </a:r>
            <a:r>
              <a:rPr lang="en-US" dirty="0" err="1">
                <a:solidFill>
                  <a:srgbClr val="000000"/>
                </a:solidFill>
                <a:latin typeface="Calibri" panose="020F0502020204030204" pitchFamily="34" charset="0"/>
              </a:rPr>
              <a:t>RestAPI</a:t>
            </a:r>
            <a:r>
              <a:rPr lang="en-US" dirty="0">
                <a:solidFill>
                  <a:srgbClr val="000000"/>
                </a:solidFill>
                <a:latin typeface="Calibri" panose="020F0502020204030204" pitchFamily="34" charset="0"/>
              </a:rPr>
              <a:t>.</a:t>
            </a:r>
          </a:p>
          <a:p>
            <a:endParaRPr lang="en-US" dirty="0"/>
          </a:p>
        </p:txBody>
      </p:sp>
    </p:spTree>
    <p:extLst>
      <p:ext uri="{BB962C8B-B14F-4D97-AF65-F5344CB8AC3E}">
        <p14:creationId xmlns:p14="http://schemas.microsoft.com/office/powerpoint/2010/main" val="497737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ge2d64d130d_1_895"/>
          <p:cNvSpPr txBox="1">
            <a:spLocks noGrp="1"/>
          </p:cNvSpPr>
          <p:nvPr>
            <p:ph type="sldNum" sz="quarter" idx="12"/>
          </p:nvPr>
        </p:nvSpPr>
        <p:spPr>
          <a:xfrm>
            <a:off x="10721801" y="6568496"/>
            <a:ext cx="1126587" cy="180352"/>
          </a:xfrm>
        </p:spPr>
        <p:txBody>
          <a:bodyPr spcFirstLastPara="1" wrap="square" lIns="0" tIns="0" rIns="0" bIns="0" anchor="b" anchorCtr="0">
            <a:noAutofit/>
          </a:bodyPr>
          <a:lstStyle/>
          <a:p>
            <a:pPr lvl="0"/>
            <a:fld id="{00000000-1234-1234-1234-123412341234}" type="slidenum">
              <a:rPr lang="en"/>
              <a:pPr lvl="0"/>
              <a:t>10</a:t>
            </a:fld>
            <a:endParaRPr lang="en"/>
          </a:p>
        </p:txBody>
      </p:sp>
      <p:sp>
        <p:nvSpPr>
          <p:cNvPr id="4" name="Title 3">
            <a:extLst>
              <a:ext uri="{FF2B5EF4-FFF2-40B4-BE49-F238E27FC236}">
                <a16:creationId xmlns:a16="http://schemas.microsoft.com/office/drawing/2014/main" id="{C414DE88-3678-414A-A297-26D2D6ECA06F}"/>
              </a:ext>
            </a:extLst>
          </p:cNvPr>
          <p:cNvSpPr>
            <a:spLocks noGrp="1"/>
          </p:cNvSpPr>
          <p:nvPr>
            <p:ph type="title"/>
          </p:nvPr>
        </p:nvSpPr>
        <p:spPr>
          <a:xfrm>
            <a:off x="329852" y="327666"/>
            <a:ext cx="11544822" cy="402352"/>
          </a:xfrm>
        </p:spPr>
        <p:txBody>
          <a:bodyPr/>
          <a:lstStyle/>
          <a:p>
            <a:r>
              <a:rPr lang="en-US" dirty="0"/>
              <a:t>Human Access vs. Non-Human Access</a:t>
            </a:r>
          </a:p>
        </p:txBody>
      </p:sp>
      <p:pic>
        <p:nvPicPr>
          <p:cNvPr id="1290" name="Google Shape;1290;ge2d64d130d_1_895"/>
          <p:cNvPicPr preferRelativeResize="0"/>
          <p:nvPr/>
        </p:nvPicPr>
        <p:blipFill rotWithShape="1">
          <a:blip r:embed="rId3">
            <a:alphaModFix/>
          </a:blip>
          <a:srcRect t="10782" b="7344"/>
          <a:stretch/>
        </p:blipFill>
        <p:spPr>
          <a:xfrm>
            <a:off x="186519" y="852325"/>
            <a:ext cx="11214303" cy="5164825"/>
          </a:xfrm>
          <a:prstGeom prst="rect">
            <a:avLst/>
          </a:prstGeom>
          <a:noFill/>
          <a:ln>
            <a:noFill/>
          </a:ln>
        </p:spPr>
      </p:pic>
    </p:spTree>
    <p:extLst>
      <p:ext uri="{BB962C8B-B14F-4D97-AF65-F5344CB8AC3E}">
        <p14:creationId xmlns:p14="http://schemas.microsoft.com/office/powerpoint/2010/main" val="36385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851C5C-3F0E-8A45-8949-5446434D2C5A}"/>
              </a:ext>
            </a:extLst>
          </p:cNvPr>
          <p:cNvSpPr>
            <a:spLocks noGrp="1"/>
          </p:cNvSpPr>
          <p:nvPr>
            <p:ph type="title"/>
          </p:nvPr>
        </p:nvSpPr>
        <p:spPr>
          <a:xfrm>
            <a:off x="329852" y="327666"/>
            <a:ext cx="11544822" cy="402352"/>
          </a:xfrm>
        </p:spPr>
        <p:txBody>
          <a:bodyPr anchor="b">
            <a:normAutofit fontScale="90000"/>
          </a:bodyPr>
          <a:lstStyle/>
          <a:p>
            <a:r>
              <a:rPr lang="en-US" dirty="0"/>
              <a:t>Secrets management Operational objectives</a:t>
            </a:r>
          </a:p>
        </p:txBody>
      </p:sp>
      <p:sp>
        <p:nvSpPr>
          <p:cNvPr id="2" name="Slide Number Placeholder 1">
            <a:extLst>
              <a:ext uri="{FF2B5EF4-FFF2-40B4-BE49-F238E27FC236}">
                <a16:creationId xmlns:a16="http://schemas.microsoft.com/office/drawing/2014/main" id="{B4FDDBD7-CB5D-9548-8D6B-AB0AF03C03E0}"/>
              </a:ext>
            </a:extLst>
          </p:cNvPr>
          <p:cNvSpPr>
            <a:spLocks noGrp="1"/>
          </p:cNvSpPr>
          <p:nvPr>
            <p:ph type="sldNum" sz="quarter" idx="12"/>
          </p:nvPr>
        </p:nvSpPr>
        <p:spPr>
          <a:xfrm>
            <a:off x="10721801" y="6568496"/>
            <a:ext cx="1126587" cy="180352"/>
          </a:xfrm>
        </p:spPr>
        <p:txBody>
          <a:bodyPr anchor="ctr">
            <a:normAutofit/>
          </a:bodyPr>
          <a:lstStyle/>
          <a:p>
            <a:pPr>
              <a:spcAft>
                <a:spcPts val="600"/>
              </a:spcAft>
            </a:pPr>
            <a:fld id="{3DB5E446-421A-E746-A83E-D1D14D8D9CBB}" type="slidenum">
              <a:rPr lang="en-US" smtClean="0"/>
              <a:pPr>
                <a:spcAft>
                  <a:spcPts val="600"/>
                </a:spcAft>
              </a:pPr>
              <a:t>11</a:t>
            </a:fld>
            <a:endParaRPr lang="en-US"/>
          </a:p>
        </p:txBody>
      </p:sp>
      <p:graphicFrame>
        <p:nvGraphicFramePr>
          <p:cNvPr id="8" name="Content Placeholder 5">
            <a:extLst>
              <a:ext uri="{FF2B5EF4-FFF2-40B4-BE49-F238E27FC236}">
                <a16:creationId xmlns:a16="http://schemas.microsoft.com/office/drawing/2014/main" id="{0CF4DFAC-C4CC-43CF-A2ED-EAE07DDDAA65}"/>
              </a:ext>
            </a:extLst>
          </p:cNvPr>
          <p:cNvGraphicFramePr>
            <a:graphicFrameLocks noGrp="1"/>
          </p:cNvGraphicFramePr>
          <p:nvPr>
            <p:ph idx="1"/>
            <p:extLst>
              <p:ext uri="{D42A27DB-BD31-4B8C-83A1-F6EECF244321}">
                <p14:modId xmlns:p14="http://schemas.microsoft.com/office/powerpoint/2010/main" val="2416420586"/>
              </p:ext>
            </p:extLst>
          </p:nvPr>
        </p:nvGraphicFramePr>
        <p:xfrm>
          <a:off x="1387012" y="1425395"/>
          <a:ext cx="9257016" cy="4239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90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99086-008C-5045-AA0D-71F47791FF24}"/>
              </a:ext>
            </a:extLst>
          </p:cNvPr>
          <p:cNvSpPr>
            <a:spLocks noGrp="1"/>
          </p:cNvSpPr>
          <p:nvPr>
            <p:ph type="title"/>
          </p:nvPr>
        </p:nvSpPr>
        <p:spPr>
          <a:xfrm>
            <a:off x="329852" y="327666"/>
            <a:ext cx="11544822" cy="402352"/>
          </a:xfrm>
        </p:spPr>
        <p:txBody>
          <a:bodyPr anchor="b">
            <a:normAutofit fontScale="90000"/>
          </a:bodyPr>
          <a:lstStyle/>
          <a:p>
            <a:r>
              <a:rPr lang="en-US" dirty="0"/>
              <a:t>Abstract Workflow</a:t>
            </a:r>
          </a:p>
        </p:txBody>
      </p:sp>
      <p:sp>
        <p:nvSpPr>
          <p:cNvPr id="5" name="Slide Number Placeholder 4">
            <a:extLst>
              <a:ext uri="{FF2B5EF4-FFF2-40B4-BE49-F238E27FC236}">
                <a16:creationId xmlns:a16="http://schemas.microsoft.com/office/drawing/2014/main" id="{F3D301F9-27D0-ED46-B25A-69889C634946}"/>
              </a:ext>
            </a:extLst>
          </p:cNvPr>
          <p:cNvSpPr>
            <a:spLocks noGrp="1"/>
          </p:cNvSpPr>
          <p:nvPr>
            <p:ph type="sldNum" sz="quarter" idx="12"/>
          </p:nvPr>
        </p:nvSpPr>
        <p:spPr>
          <a:xfrm>
            <a:off x="10721801" y="6568496"/>
            <a:ext cx="1126587" cy="180352"/>
          </a:xfrm>
        </p:spPr>
        <p:txBody>
          <a:bodyPr anchor="ctr">
            <a:normAutofit/>
          </a:bodyPr>
          <a:lstStyle/>
          <a:p>
            <a:pPr>
              <a:spcAft>
                <a:spcPts val="600"/>
              </a:spcAft>
            </a:pPr>
            <a:fld id="{3DB5E446-421A-E746-A83E-D1D14D8D9CBB}" type="slidenum">
              <a:rPr lang="en-US" smtClean="0"/>
              <a:pPr>
                <a:spcAft>
                  <a:spcPts val="600"/>
                </a:spcAft>
              </a:pPr>
              <a:t>12</a:t>
            </a:fld>
            <a:endParaRPr lang="en-US"/>
          </a:p>
        </p:txBody>
      </p:sp>
      <p:graphicFrame>
        <p:nvGraphicFramePr>
          <p:cNvPr id="7" name="Content Placeholder 1">
            <a:extLst>
              <a:ext uri="{FF2B5EF4-FFF2-40B4-BE49-F238E27FC236}">
                <a16:creationId xmlns:a16="http://schemas.microsoft.com/office/drawing/2014/main" id="{DA748A44-33C3-45CF-A5C6-593DF4FDF4EE}"/>
              </a:ext>
            </a:extLst>
          </p:cNvPr>
          <p:cNvGraphicFramePr>
            <a:graphicFrameLocks noGrp="1"/>
          </p:cNvGraphicFramePr>
          <p:nvPr>
            <p:ph idx="1"/>
            <p:extLst>
              <p:ext uri="{D42A27DB-BD31-4B8C-83A1-F6EECF244321}">
                <p14:modId xmlns:p14="http://schemas.microsoft.com/office/powerpoint/2010/main" val="324978979"/>
              </p:ext>
            </p:extLst>
          </p:nvPr>
        </p:nvGraphicFramePr>
        <p:xfrm>
          <a:off x="1472043" y="1205105"/>
          <a:ext cx="9247913" cy="4888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Self-Serve Provisioning Architecture</a:t>
            </a:r>
          </a:p>
        </p:txBody>
      </p:sp>
      <p:sp>
        <p:nvSpPr>
          <p:cNvPr id="3" name="TextBox 2">
            <a:extLst>
              <a:ext uri="{FF2B5EF4-FFF2-40B4-BE49-F238E27FC236}">
                <a16:creationId xmlns:a16="http://schemas.microsoft.com/office/drawing/2014/main" id="{3DBBD4CC-098C-D545-8397-A11F27BD9DB2}"/>
              </a:ext>
            </a:extLst>
          </p:cNvPr>
          <p:cNvSpPr txBox="1"/>
          <p:nvPr/>
        </p:nvSpPr>
        <p:spPr>
          <a:xfrm>
            <a:off x="10262998" y="3222900"/>
            <a:ext cx="0" cy="0"/>
          </a:xfrm>
          <a:prstGeom prst="rect">
            <a:avLst/>
          </a:prstGeom>
          <a:noFill/>
        </p:spPr>
        <p:txBody>
          <a:bodyPr wrap="none" rtlCol="0">
            <a:normAutofit fontScale="25000" lnSpcReduction="20000"/>
          </a:bodyPr>
          <a:lstStyle/>
          <a:p>
            <a:endParaRPr lang="en-US" dirty="0"/>
          </a:p>
        </p:txBody>
      </p:sp>
      <p:cxnSp>
        <p:nvCxnSpPr>
          <p:cNvPr id="63" name="Straight Arrow Connector 62">
            <a:extLst>
              <a:ext uri="{FF2B5EF4-FFF2-40B4-BE49-F238E27FC236}">
                <a16:creationId xmlns:a16="http://schemas.microsoft.com/office/drawing/2014/main" id="{074E9A44-B477-1749-9347-9335DB440612}"/>
              </a:ext>
            </a:extLst>
          </p:cNvPr>
          <p:cNvCxnSpPr>
            <a:cxnSpLocks/>
            <a:stCxn id="47" idx="3"/>
            <a:endCxn id="49" idx="1"/>
          </p:cNvCxnSpPr>
          <p:nvPr/>
        </p:nvCxnSpPr>
        <p:spPr>
          <a:xfrm flipV="1">
            <a:off x="4449590" y="2855406"/>
            <a:ext cx="700944" cy="3309"/>
          </a:xfrm>
          <a:prstGeom prst="straightConnector1">
            <a:avLst/>
          </a:prstGeom>
          <a:noFill/>
          <a:ln w="38100" cap="flat" cmpd="sng" algn="ctr">
            <a:solidFill>
              <a:schemeClr val="accent2">
                <a:lumMod val="60000"/>
                <a:lumOff val="40000"/>
              </a:schemeClr>
            </a:solidFill>
            <a:prstDash val="solid"/>
            <a:headEnd type="none"/>
            <a:tailEnd type="triangle"/>
          </a:ln>
          <a:effectLst/>
        </p:spPr>
      </p:cxnSp>
      <p:grpSp>
        <p:nvGrpSpPr>
          <p:cNvPr id="20" name="Group 19">
            <a:extLst>
              <a:ext uri="{FF2B5EF4-FFF2-40B4-BE49-F238E27FC236}">
                <a16:creationId xmlns:a16="http://schemas.microsoft.com/office/drawing/2014/main" id="{2CFDA93E-662B-5B41-8CA0-388988CE662F}"/>
              </a:ext>
            </a:extLst>
          </p:cNvPr>
          <p:cNvGrpSpPr/>
          <p:nvPr/>
        </p:nvGrpSpPr>
        <p:grpSpPr>
          <a:xfrm>
            <a:off x="8745744" y="1758004"/>
            <a:ext cx="1472688" cy="1903173"/>
            <a:chOff x="7007168" y="1767836"/>
            <a:chExt cx="1472688" cy="1903173"/>
          </a:xfrm>
        </p:grpSpPr>
        <p:sp>
          <p:nvSpPr>
            <p:cNvPr id="329" name="Shape 187">
              <a:extLst>
                <a:ext uri="{FF2B5EF4-FFF2-40B4-BE49-F238E27FC236}">
                  <a16:creationId xmlns:a16="http://schemas.microsoft.com/office/drawing/2014/main" id="{AC3D39F3-9A5F-5345-B038-7DA5406D152E}"/>
                </a:ext>
              </a:extLst>
            </p:cNvPr>
            <p:cNvSpPr txBox="1"/>
            <p:nvPr/>
          </p:nvSpPr>
          <p:spPr>
            <a:xfrm>
              <a:off x="7007168" y="1767836"/>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330" name="Group 329">
              <a:extLst>
                <a:ext uri="{FF2B5EF4-FFF2-40B4-BE49-F238E27FC236}">
                  <a16:creationId xmlns:a16="http://schemas.microsoft.com/office/drawing/2014/main" id="{55919847-4019-D545-8B7B-AF7512FE20B6}"/>
                </a:ext>
              </a:extLst>
            </p:cNvPr>
            <p:cNvGrpSpPr/>
            <p:nvPr/>
          </p:nvGrpSpPr>
          <p:grpSpPr>
            <a:xfrm>
              <a:off x="7185746" y="2297619"/>
              <a:ext cx="1242274" cy="1373390"/>
              <a:chOff x="4136295" y="1111984"/>
              <a:chExt cx="758330" cy="838368"/>
            </a:xfrm>
          </p:grpSpPr>
          <p:grpSp>
            <p:nvGrpSpPr>
              <p:cNvPr id="331" name="Group 330">
                <a:extLst>
                  <a:ext uri="{FF2B5EF4-FFF2-40B4-BE49-F238E27FC236}">
                    <a16:creationId xmlns:a16="http://schemas.microsoft.com/office/drawing/2014/main" id="{4F6E2865-39B7-CD43-99E2-EF71B1E98725}"/>
                  </a:ext>
                </a:extLst>
              </p:cNvPr>
              <p:cNvGrpSpPr/>
              <p:nvPr/>
            </p:nvGrpSpPr>
            <p:grpSpPr>
              <a:xfrm>
                <a:off x="4136295" y="1111984"/>
                <a:ext cx="673407" cy="729467"/>
                <a:chOff x="4136295" y="1111984"/>
                <a:chExt cx="673407" cy="729467"/>
              </a:xfrm>
              <a:solidFill>
                <a:srgbClr val="224982"/>
              </a:solidFill>
            </p:grpSpPr>
            <p:sp>
              <p:nvSpPr>
                <p:cNvPr id="333" name="Freeform 332">
                  <a:extLst>
                    <a:ext uri="{FF2B5EF4-FFF2-40B4-BE49-F238E27FC236}">
                      <a16:creationId xmlns:a16="http://schemas.microsoft.com/office/drawing/2014/main" id="{6DB68443-0D46-1740-943F-4F89290E8C3A}"/>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4" name="Freeform 333">
                  <a:extLst>
                    <a:ext uri="{FF2B5EF4-FFF2-40B4-BE49-F238E27FC236}">
                      <a16:creationId xmlns:a16="http://schemas.microsoft.com/office/drawing/2014/main" id="{CE513DBF-8F5B-034C-803B-CBD68F2652E6}"/>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5" name="Freeform 334">
                  <a:extLst>
                    <a:ext uri="{FF2B5EF4-FFF2-40B4-BE49-F238E27FC236}">
                      <a16:creationId xmlns:a16="http://schemas.microsoft.com/office/drawing/2014/main" id="{A8C78446-3C94-F746-A7D4-BBDB30785548}"/>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6" name="Freeform 335">
                  <a:extLst>
                    <a:ext uri="{FF2B5EF4-FFF2-40B4-BE49-F238E27FC236}">
                      <a16:creationId xmlns:a16="http://schemas.microsoft.com/office/drawing/2014/main" id="{5215A04D-65BE-4146-9062-4B03834548A2}"/>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7" name="Freeform 336">
                  <a:extLst>
                    <a:ext uri="{FF2B5EF4-FFF2-40B4-BE49-F238E27FC236}">
                      <a16:creationId xmlns:a16="http://schemas.microsoft.com/office/drawing/2014/main" id="{AEEC2AB3-AF2F-AB44-8681-82C0DD173FED}"/>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32" name="Freeform 331">
                <a:extLst>
                  <a:ext uri="{FF2B5EF4-FFF2-40B4-BE49-F238E27FC236}">
                    <a16:creationId xmlns:a16="http://schemas.microsoft.com/office/drawing/2014/main" id="{75B548B8-4FA8-1946-92B9-D62E0E6DBEA6}"/>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9" name="Group 28">
            <a:extLst>
              <a:ext uri="{FF2B5EF4-FFF2-40B4-BE49-F238E27FC236}">
                <a16:creationId xmlns:a16="http://schemas.microsoft.com/office/drawing/2014/main" id="{32FEFD5C-0043-9B49-8735-6373CF33DDB7}"/>
              </a:ext>
            </a:extLst>
          </p:cNvPr>
          <p:cNvGrpSpPr/>
          <p:nvPr/>
        </p:nvGrpSpPr>
        <p:grpSpPr>
          <a:xfrm>
            <a:off x="1566026" y="2541228"/>
            <a:ext cx="1103187" cy="1168436"/>
            <a:chOff x="1439340" y="2575075"/>
            <a:chExt cx="1103187" cy="1168436"/>
          </a:xfrm>
        </p:grpSpPr>
        <p:sp>
          <p:nvSpPr>
            <p:cNvPr id="30" name="Rectangle 29">
              <a:extLst>
                <a:ext uri="{FF2B5EF4-FFF2-40B4-BE49-F238E27FC236}">
                  <a16:creationId xmlns:a16="http://schemas.microsoft.com/office/drawing/2014/main" id="{FB63D475-58AD-624F-80F9-83B20D3E825C}"/>
                </a:ext>
              </a:extLst>
            </p:cNvPr>
            <p:cNvSpPr/>
            <p:nvPr/>
          </p:nvSpPr>
          <p:spPr>
            <a:xfrm>
              <a:off x="1439340" y="3281846"/>
              <a:ext cx="1103187" cy="461665"/>
            </a:xfrm>
            <a:prstGeom prst="rect">
              <a:avLst/>
            </a:prstGeom>
          </p:spPr>
          <p:txBody>
            <a:bodyPr wrap="none">
              <a:spAutoFit/>
            </a:bodyPr>
            <a:lstStyle/>
            <a:p>
              <a:pPr algn="ctr"/>
              <a:r>
                <a:rPr lang="en-US" sz="1200" kern="0" dirty="0"/>
                <a:t>User submits</a:t>
              </a:r>
              <a:br>
                <a:rPr lang="en-US" sz="1200" kern="0" dirty="0"/>
              </a:br>
              <a:r>
                <a:rPr lang="en-US" sz="1200" kern="0" dirty="0"/>
                <a:t>access request</a:t>
              </a:r>
              <a:endParaRPr lang="en-US" sz="1200" dirty="0"/>
            </a:p>
          </p:txBody>
        </p:sp>
        <p:pic>
          <p:nvPicPr>
            <p:cNvPr id="46" name="תמונה 8">
              <a:extLst>
                <a:ext uri="{FF2B5EF4-FFF2-40B4-BE49-F238E27FC236}">
                  <a16:creationId xmlns:a16="http://schemas.microsoft.com/office/drawing/2014/main" id="{9ABC078E-E0FA-7845-9B16-F74303C9B3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0746" y="2575075"/>
              <a:ext cx="569363" cy="640080"/>
            </a:xfrm>
            <a:prstGeom prst="rect">
              <a:avLst/>
            </a:prstGeom>
          </p:spPr>
        </p:pic>
      </p:grpSp>
      <p:grpSp>
        <p:nvGrpSpPr>
          <p:cNvPr id="6" name="Group 5">
            <a:extLst>
              <a:ext uri="{FF2B5EF4-FFF2-40B4-BE49-F238E27FC236}">
                <a16:creationId xmlns:a16="http://schemas.microsoft.com/office/drawing/2014/main" id="{667C4FA6-4757-9B4E-B538-9210A4868C77}"/>
              </a:ext>
            </a:extLst>
          </p:cNvPr>
          <p:cNvGrpSpPr/>
          <p:nvPr/>
        </p:nvGrpSpPr>
        <p:grpSpPr>
          <a:xfrm>
            <a:off x="3272613" y="2628461"/>
            <a:ext cx="1176977" cy="460508"/>
            <a:chOff x="2056887" y="1759580"/>
            <a:chExt cx="1176977" cy="460508"/>
          </a:xfrm>
        </p:grpSpPr>
        <p:sp>
          <p:nvSpPr>
            <p:cNvPr id="47" name="Rounded Rectangle 46">
              <a:extLst>
                <a:ext uri="{FF2B5EF4-FFF2-40B4-BE49-F238E27FC236}">
                  <a16:creationId xmlns:a16="http://schemas.microsoft.com/office/drawing/2014/main" id="{2FD4421B-F4C1-094A-8F1F-CA6E77E7A1DD}"/>
                </a:ext>
              </a:extLst>
            </p:cNvPr>
            <p:cNvSpPr/>
            <p:nvPr/>
          </p:nvSpPr>
          <p:spPr>
            <a:xfrm>
              <a:off x="2056887" y="1759580"/>
              <a:ext cx="1176977" cy="460508"/>
            </a:xfrm>
            <a:prstGeom prst="roundRect">
              <a:avLst/>
            </a:prstGeom>
            <a:solidFill>
              <a:srgbClr val="FFFFFF"/>
            </a:solidFill>
            <a:ln w="12700" cap="flat" cmpd="sng" algn="ctr">
              <a:solidFill>
                <a:srgbClr val="FFFFFF">
                  <a:lumMod val="50000"/>
                </a:srgbClr>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D1D1D"/>
                  </a:solidFill>
                  <a:effectLst/>
                  <a:uLnTx/>
                  <a:uFillTx/>
                  <a:latin typeface="Calibri"/>
                  <a:ea typeface="+mn-ea"/>
                  <a:cs typeface="+mn-cs"/>
                </a:rPr>
                <a:t>Orchestration</a:t>
              </a:r>
            </a:p>
          </p:txBody>
        </p:sp>
        <p:pic>
          <p:nvPicPr>
            <p:cNvPr id="1026" name="Picture 2" descr="IDC DX Summit 2021 - IDC Future Enterprise Awards">
              <a:extLst>
                <a:ext uri="{FF2B5EF4-FFF2-40B4-BE49-F238E27FC236}">
                  <a16:creationId xmlns:a16="http://schemas.microsoft.com/office/drawing/2014/main" id="{92DAA9FE-BCC4-F64F-8CF0-B1CDD7947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177" y="1795756"/>
              <a:ext cx="821268" cy="161249"/>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ounded Rectangle 48">
            <a:extLst>
              <a:ext uri="{FF2B5EF4-FFF2-40B4-BE49-F238E27FC236}">
                <a16:creationId xmlns:a16="http://schemas.microsoft.com/office/drawing/2014/main" id="{2637A7BA-72FF-8C4A-A13F-0CDC5D0DD52B}"/>
              </a:ext>
            </a:extLst>
          </p:cNvPr>
          <p:cNvSpPr/>
          <p:nvPr/>
        </p:nvSpPr>
        <p:spPr>
          <a:xfrm>
            <a:off x="5150534" y="2625208"/>
            <a:ext cx="973138" cy="460395"/>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lvl="0" algn="ctr">
              <a:defRPr/>
            </a:pPr>
            <a:r>
              <a:rPr lang="en-US" sz="1100" b="1" i="1" kern="0" dirty="0">
                <a:solidFill>
                  <a:srgbClr val="000000"/>
                </a:solidFill>
              </a:rPr>
              <a:t>Provisioning</a:t>
            </a:r>
            <a:br>
              <a:rPr kumimoji="0" lang="en-US" sz="1100" b="1" i="0" u="none" strike="noStrike" kern="0" cap="none" spc="0" normalizeH="0" baseline="0" noProof="0" dirty="0">
                <a:ln>
                  <a:noFill/>
                </a:ln>
                <a:solidFill>
                  <a:srgbClr val="000000"/>
                </a:solidFill>
                <a:effectLst/>
                <a:uLnTx/>
                <a:uFillTx/>
                <a:latin typeface="Calibri"/>
                <a:ea typeface="+mn-ea"/>
                <a:cs typeface="+mn-cs"/>
              </a:rPr>
            </a:br>
            <a:r>
              <a:rPr kumimoji="0" lang="en-US" sz="1100" b="1" i="0" u="none" strike="noStrike" kern="0" cap="none" spc="0" normalizeH="0" baseline="0" noProof="0" dirty="0">
                <a:ln>
                  <a:noFill/>
                </a:ln>
                <a:solidFill>
                  <a:srgbClr val="000000"/>
                </a:solidFill>
                <a:effectLst/>
                <a:uLnTx/>
                <a:uFillTx/>
                <a:latin typeface="Calibri"/>
                <a:ea typeface="+mn-ea"/>
                <a:cs typeface="+mn-cs"/>
              </a:rPr>
              <a:t>Engine</a:t>
            </a:r>
          </a:p>
        </p:txBody>
      </p:sp>
      <p:cxnSp>
        <p:nvCxnSpPr>
          <p:cNvPr id="51" name="Elbow Connector 50">
            <a:extLst>
              <a:ext uri="{FF2B5EF4-FFF2-40B4-BE49-F238E27FC236}">
                <a16:creationId xmlns:a16="http://schemas.microsoft.com/office/drawing/2014/main" id="{BB6F2DE8-E426-1045-BD17-E9DE3F5488B7}"/>
              </a:ext>
            </a:extLst>
          </p:cNvPr>
          <p:cNvCxnSpPr>
            <a:cxnSpLocks/>
            <a:stCxn id="49" idx="3"/>
          </p:cNvCxnSpPr>
          <p:nvPr/>
        </p:nvCxnSpPr>
        <p:spPr>
          <a:xfrm flipV="1">
            <a:off x="6123672" y="2460039"/>
            <a:ext cx="2738291" cy="395367"/>
          </a:xfrm>
          <a:prstGeom prst="bentConnector3">
            <a:avLst>
              <a:gd name="adj1" fmla="val 50000"/>
            </a:avLst>
          </a:prstGeom>
          <a:noFill/>
          <a:ln w="38100" cap="flat" cmpd="sng" algn="ctr">
            <a:solidFill>
              <a:schemeClr val="accent2">
                <a:lumMod val="60000"/>
                <a:lumOff val="40000"/>
              </a:schemeClr>
            </a:solidFill>
            <a:prstDash val="solid"/>
            <a:headEnd type="triangle"/>
            <a:tailEnd type="triangle"/>
          </a:ln>
          <a:effectLst/>
        </p:spPr>
      </p:cxnSp>
      <p:cxnSp>
        <p:nvCxnSpPr>
          <p:cNvPr id="59" name="Elbow Connector 58">
            <a:extLst>
              <a:ext uri="{FF2B5EF4-FFF2-40B4-BE49-F238E27FC236}">
                <a16:creationId xmlns:a16="http://schemas.microsoft.com/office/drawing/2014/main" id="{0AFA4921-C39D-2748-A66A-40F60F07B556}"/>
              </a:ext>
            </a:extLst>
          </p:cNvPr>
          <p:cNvCxnSpPr>
            <a:cxnSpLocks/>
            <a:stCxn id="49" idx="3"/>
          </p:cNvCxnSpPr>
          <p:nvPr/>
        </p:nvCxnSpPr>
        <p:spPr>
          <a:xfrm>
            <a:off x="6123672" y="2855406"/>
            <a:ext cx="2738291" cy="573594"/>
          </a:xfrm>
          <a:prstGeom prst="bentConnector3">
            <a:avLst>
              <a:gd name="adj1" fmla="val 50000"/>
            </a:avLst>
          </a:prstGeom>
          <a:noFill/>
          <a:ln w="38100" cap="flat" cmpd="sng" algn="ctr">
            <a:solidFill>
              <a:schemeClr val="accent2">
                <a:lumMod val="60000"/>
                <a:lumOff val="40000"/>
              </a:schemeClr>
            </a:solidFill>
            <a:prstDash val="solid"/>
            <a:headEnd type="triangle"/>
            <a:tailEnd type="triangle"/>
          </a:ln>
          <a:effectLst/>
        </p:spPr>
      </p:cxnSp>
      <p:pic>
        <p:nvPicPr>
          <p:cNvPr id="64" name="Shape 125" descr="conjur-circle-logo-1.png">
            <a:extLst>
              <a:ext uri="{FF2B5EF4-FFF2-40B4-BE49-F238E27FC236}">
                <a16:creationId xmlns:a16="http://schemas.microsoft.com/office/drawing/2014/main" id="{BABE8076-43D8-9B48-8319-DCDB2F3BBF54}"/>
              </a:ext>
            </a:extLst>
          </p:cNvPr>
          <p:cNvPicPr preferRelativeResize="0"/>
          <p:nvPr/>
        </p:nvPicPr>
        <p:blipFill>
          <a:blip r:embed="rId4">
            <a:alphaModFix/>
          </a:blip>
          <a:stretch>
            <a:fillRect/>
          </a:stretch>
        </p:blipFill>
        <p:spPr>
          <a:xfrm>
            <a:off x="8881745" y="4245604"/>
            <a:ext cx="1109438" cy="1109442"/>
          </a:xfrm>
          <a:prstGeom prst="rect">
            <a:avLst/>
          </a:prstGeom>
          <a:noFill/>
          <a:ln>
            <a:noFill/>
          </a:ln>
        </p:spPr>
      </p:pic>
      <p:grpSp>
        <p:nvGrpSpPr>
          <p:cNvPr id="28" name="Group 27">
            <a:extLst>
              <a:ext uri="{FF2B5EF4-FFF2-40B4-BE49-F238E27FC236}">
                <a16:creationId xmlns:a16="http://schemas.microsoft.com/office/drawing/2014/main" id="{A3A7AE7A-93E0-834D-9D37-510EF3446E7A}"/>
              </a:ext>
            </a:extLst>
          </p:cNvPr>
          <p:cNvGrpSpPr/>
          <p:nvPr/>
        </p:nvGrpSpPr>
        <p:grpSpPr>
          <a:xfrm>
            <a:off x="7607283" y="2022704"/>
            <a:ext cx="1316386" cy="2746037"/>
            <a:chOff x="5713847" y="2235337"/>
            <a:chExt cx="1316386" cy="2746037"/>
          </a:xfrm>
        </p:grpSpPr>
        <p:sp>
          <p:nvSpPr>
            <p:cNvPr id="7" name="Rectangle 6">
              <a:extLst>
                <a:ext uri="{FF2B5EF4-FFF2-40B4-BE49-F238E27FC236}">
                  <a16:creationId xmlns:a16="http://schemas.microsoft.com/office/drawing/2014/main" id="{924CF581-5EFB-C748-A862-B2914048FCFC}"/>
                </a:ext>
              </a:extLst>
            </p:cNvPr>
            <p:cNvSpPr/>
            <p:nvPr/>
          </p:nvSpPr>
          <p:spPr>
            <a:xfrm>
              <a:off x="5713847" y="3334757"/>
              <a:ext cx="1295547" cy="261610"/>
            </a:xfrm>
            <a:prstGeom prst="rect">
              <a:avLst/>
            </a:prstGeom>
          </p:spPr>
          <p:txBody>
            <a:bodyPr wrap="none">
              <a:spAutoFit/>
            </a:bodyPr>
            <a:lstStyle/>
            <a:p>
              <a:r>
                <a:rPr lang="en-US" sz="1100" kern="0" dirty="0">
                  <a:solidFill>
                    <a:srgbClr val="000000"/>
                  </a:solidFill>
                </a:rPr>
                <a:t>2) PVWA REST Calls</a:t>
              </a:r>
            </a:p>
          </p:txBody>
        </p:sp>
        <p:sp>
          <p:nvSpPr>
            <p:cNvPr id="54" name="Rectangle 53">
              <a:extLst>
                <a:ext uri="{FF2B5EF4-FFF2-40B4-BE49-F238E27FC236}">
                  <a16:creationId xmlns:a16="http://schemas.microsoft.com/office/drawing/2014/main" id="{B3EC0C04-6562-964B-AEE3-747A6A0F57B1}"/>
                </a:ext>
              </a:extLst>
            </p:cNvPr>
            <p:cNvSpPr/>
            <p:nvPr/>
          </p:nvSpPr>
          <p:spPr>
            <a:xfrm>
              <a:off x="5713847" y="2235337"/>
              <a:ext cx="1269899" cy="430887"/>
            </a:xfrm>
            <a:prstGeom prst="rect">
              <a:avLst/>
            </a:prstGeom>
          </p:spPr>
          <p:txBody>
            <a:bodyPr wrap="none">
              <a:spAutoFit/>
            </a:bodyPr>
            <a:lstStyle/>
            <a:p>
              <a:r>
                <a:rPr lang="en-US" sz="1100" kern="0" dirty="0">
                  <a:solidFill>
                    <a:srgbClr val="000000"/>
                  </a:solidFill>
                </a:rPr>
                <a:t>1) Get admin creds</a:t>
              </a:r>
              <a:br>
                <a:rPr lang="en-US" sz="1100" kern="0" dirty="0">
                  <a:solidFill>
                    <a:srgbClr val="000000"/>
                  </a:solidFill>
                </a:rPr>
              </a:br>
              <a:r>
                <a:rPr lang="en-US" sz="1100" kern="0" dirty="0">
                  <a:solidFill>
                    <a:srgbClr val="000000"/>
                  </a:solidFill>
                </a:rPr>
                <a:t>     w/ CP/CCP</a:t>
              </a:r>
            </a:p>
          </p:txBody>
        </p:sp>
        <p:sp>
          <p:nvSpPr>
            <p:cNvPr id="65" name="Rectangle 64">
              <a:extLst>
                <a:ext uri="{FF2B5EF4-FFF2-40B4-BE49-F238E27FC236}">
                  <a16:creationId xmlns:a16="http://schemas.microsoft.com/office/drawing/2014/main" id="{8F6B42F9-BEDE-7E49-A526-CCC01AB6DE77}"/>
                </a:ext>
              </a:extLst>
            </p:cNvPr>
            <p:cNvSpPr/>
            <p:nvPr/>
          </p:nvSpPr>
          <p:spPr>
            <a:xfrm>
              <a:off x="5713847" y="4719764"/>
              <a:ext cx="1316386" cy="261610"/>
            </a:xfrm>
            <a:prstGeom prst="rect">
              <a:avLst/>
            </a:prstGeom>
          </p:spPr>
          <p:txBody>
            <a:bodyPr wrap="none">
              <a:spAutoFit/>
            </a:bodyPr>
            <a:lstStyle/>
            <a:p>
              <a:r>
                <a:rPr lang="en-US" sz="1100" kern="0" dirty="0">
                  <a:solidFill>
                    <a:srgbClr val="000000"/>
                  </a:solidFill>
                </a:rPr>
                <a:t>3) </a:t>
              </a:r>
              <a:r>
                <a:rPr lang="en-US" sz="1100" kern="0" dirty="0" err="1">
                  <a:solidFill>
                    <a:srgbClr val="000000"/>
                  </a:solidFill>
                </a:rPr>
                <a:t>Conjur</a:t>
              </a:r>
              <a:r>
                <a:rPr lang="en-US" sz="1100" kern="0" dirty="0">
                  <a:solidFill>
                    <a:srgbClr val="000000"/>
                  </a:solidFill>
                </a:rPr>
                <a:t> REST Calls</a:t>
              </a:r>
            </a:p>
          </p:txBody>
        </p:sp>
      </p:grpSp>
      <p:cxnSp>
        <p:nvCxnSpPr>
          <p:cNvPr id="67" name="Elbow Connector 66">
            <a:extLst>
              <a:ext uri="{FF2B5EF4-FFF2-40B4-BE49-F238E27FC236}">
                <a16:creationId xmlns:a16="http://schemas.microsoft.com/office/drawing/2014/main" id="{EAEC749E-9FB1-8A42-9B5A-37B854D1EBE7}"/>
              </a:ext>
            </a:extLst>
          </p:cNvPr>
          <p:cNvCxnSpPr>
            <a:cxnSpLocks/>
          </p:cNvCxnSpPr>
          <p:nvPr/>
        </p:nvCxnSpPr>
        <p:spPr>
          <a:xfrm>
            <a:off x="6116152" y="2855406"/>
            <a:ext cx="2758073" cy="1944919"/>
          </a:xfrm>
          <a:prstGeom prst="bentConnector3">
            <a:avLst>
              <a:gd name="adj1" fmla="val 50000"/>
            </a:avLst>
          </a:prstGeom>
          <a:noFill/>
          <a:ln w="38100" cap="flat" cmpd="sng" algn="ctr">
            <a:solidFill>
              <a:schemeClr val="accent2">
                <a:lumMod val="60000"/>
                <a:lumOff val="40000"/>
              </a:schemeClr>
            </a:solidFill>
            <a:prstDash val="solid"/>
            <a:headEnd type="triangle"/>
            <a:tailEnd type="triangle"/>
          </a:ln>
          <a:effectLst/>
        </p:spPr>
      </p:cxnSp>
      <p:cxnSp>
        <p:nvCxnSpPr>
          <p:cNvPr id="78" name="Straight Arrow Connector 77">
            <a:extLst>
              <a:ext uri="{FF2B5EF4-FFF2-40B4-BE49-F238E27FC236}">
                <a16:creationId xmlns:a16="http://schemas.microsoft.com/office/drawing/2014/main" id="{E09B6182-6133-0648-A3F1-22E070D0AFFC}"/>
              </a:ext>
            </a:extLst>
          </p:cNvPr>
          <p:cNvCxnSpPr>
            <a:cxnSpLocks/>
            <a:stCxn id="46" idx="3"/>
            <a:endCxn id="47" idx="1"/>
          </p:cNvCxnSpPr>
          <p:nvPr/>
        </p:nvCxnSpPr>
        <p:spPr>
          <a:xfrm flipV="1">
            <a:off x="2366795" y="2858715"/>
            <a:ext cx="905818" cy="2553"/>
          </a:xfrm>
          <a:prstGeom prst="straightConnector1">
            <a:avLst/>
          </a:prstGeom>
          <a:noFill/>
          <a:ln w="38100" cap="flat" cmpd="sng" algn="ctr">
            <a:solidFill>
              <a:schemeClr val="accent2">
                <a:lumMod val="60000"/>
                <a:lumOff val="40000"/>
              </a:schemeClr>
            </a:solidFill>
            <a:prstDash val="solid"/>
            <a:headEnd type="none"/>
            <a:tailEnd type="triangle"/>
          </a:ln>
          <a:effectLst/>
        </p:spPr>
      </p:cxnSp>
      <p:sp>
        <p:nvSpPr>
          <p:cNvPr id="79" name="Rounded Rectangle 78">
            <a:extLst>
              <a:ext uri="{FF2B5EF4-FFF2-40B4-BE49-F238E27FC236}">
                <a16:creationId xmlns:a16="http://schemas.microsoft.com/office/drawing/2014/main" id="{CE884031-FA89-B64A-9310-4385D7E91A79}"/>
              </a:ext>
            </a:extLst>
          </p:cNvPr>
          <p:cNvSpPr/>
          <p:nvPr/>
        </p:nvSpPr>
        <p:spPr>
          <a:xfrm>
            <a:off x="3401462" y="3709664"/>
            <a:ext cx="936149" cy="460395"/>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lvl="0" algn="ctr">
              <a:defRPr/>
            </a:pPr>
            <a:r>
              <a:rPr lang="en-US" sz="1100" kern="0" dirty="0">
                <a:solidFill>
                  <a:srgbClr val="000000"/>
                </a:solidFill>
              </a:rPr>
              <a:t>Feedback</a:t>
            </a:r>
            <a:br>
              <a:rPr lang="en-US" sz="1100" kern="0" dirty="0">
                <a:solidFill>
                  <a:srgbClr val="000000"/>
                </a:solidFill>
              </a:rPr>
            </a:br>
            <a:r>
              <a:rPr lang="en-US" sz="1100" kern="0" dirty="0">
                <a:solidFill>
                  <a:srgbClr val="000000"/>
                </a:solidFill>
              </a:rPr>
              <a:t>Channel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80" name="Elbow Connector 79">
            <a:extLst>
              <a:ext uri="{FF2B5EF4-FFF2-40B4-BE49-F238E27FC236}">
                <a16:creationId xmlns:a16="http://schemas.microsoft.com/office/drawing/2014/main" id="{429D8C91-E3EC-EB4E-8423-B75470BBC20F}"/>
              </a:ext>
            </a:extLst>
          </p:cNvPr>
          <p:cNvCxnSpPr>
            <a:cxnSpLocks/>
            <a:stCxn id="49" idx="2"/>
            <a:endCxn id="79" idx="3"/>
          </p:cNvCxnSpPr>
          <p:nvPr/>
        </p:nvCxnSpPr>
        <p:spPr>
          <a:xfrm rot="5400000">
            <a:off x="4560228" y="2862986"/>
            <a:ext cx="854259" cy="1299492"/>
          </a:xfrm>
          <a:prstGeom prst="bentConnector2">
            <a:avLst/>
          </a:prstGeom>
          <a:noFill/>
          <a:ln w="38100" cap="flat" cmpd="sng" algn="ctr">
            <a:solidFill>
              <a:schemeClr val="accent2">
                <a:lumMod val="60000"/>
                <a:lumOff val="40000"/>
              </a:schemeClr>
            </a:solidFill>
            <a:prstDash val="solid"/>
            <a:headEnd type="none"/>
            <a:tailEnd type="triangle"/>
          </a:ln>
          <a:effectLst/>
        </p:spPr>
      </p:cxnSp>
      <p:cxnSp>
        <p:nvCxnSpPr>
          <p:cNvPr id="83" name="Elbow Connector 82">
            <a:extLst>
              <a:ext uri="{FF2B5EF4-FFF2-40B4-BE49-F238E27FC236}">
                <a16:creationId xmlns:a16="http://schemas.microsoft.com/office/drawing/2014/main" id="{EBD09D19-B408-ED4F-9683-15AEAA094707}"/>
              </a:ext>
            </a:extLst>
          </p:cNvPr>
          <p:cNvCxnSpPr>
            <a:cxnSpLocks/>
            <a:stCxn id="79" idx="1"/>
            <a:endCxn id="30" idx="2"/>
          </p:cNvCxnSpPr>
          <p:nvPr/>
        </p:nvCxnSpPr>
        <p:spPr>
          <a:xfrm rot="10800000">
            <a:off x="2117620" y="3709664"/>
            <a:ext cx="1283842" cy="230198"/>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57" name="Rounded Rectangular Callout 56">
            <a:extLst>
              <a:ext uri="{FF2B5EF4-FFF2-40B4-BE49-F238E27FC236}">
                <a16:creationId xmlns:a16="http://schemas.microsoft.com/office/drawing/2014/main" id="{20263998-0EB2-4843-B2B9-1A822E1AE958}"/>
              </a:ext>
            </a:extLst>
          </p:cNvPr>
          <p:cNvSpPr/>
          <p:nvPr/>
        </p:nvSpPr>
        <p:spPr>
          <a:xfrm>
            <a:off x="2819704" y="4631724"/>
            <a:ext cx="4570910" cy="2033572"/>
          </a:xfrm>
          <a:prstGeom prst="wedgeRoundRectCallout">
            <a:avLst>
              <a:gd name="adj1" fmla="val 20792"/>
              <a:gd name="adj2" fmla="val -12923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400" u="sng" kern="0" dirty="0">
                <a:solidFill>
                  <a:schemeClr val="bg1"/>
                </a:solidFill>
              </a:rPr>
              <a:t>Provisioning Engine options:</a:t>
            </a:r>
          </a:p>
          <a:p>
            <a:pPr marL="285750" lvl="0" indent="-285750">
              <a:buFont typeface="Arial" panose="020B0604020202020204" pitchFamily="34" charset="0"/>
              <a:buChar char="•"/>
              <a:defRPr/>
            </a:pPr>
            <a:r>
              <a:rPr lang="en-US" sz="1400" kern="0" dirty="0">
                <a:solidFill>
                  <a:schemeClr val="bg1"/>
                </a:solidFill>
              </a:rPr>
              <a:t>Service-Now</a:t>
            </a:r>
          </a:p>
          <a:p>
            <a:pPr marL="285750" lvl="0" indent="-285750">
              <a:buFont typeface="Arial" panose="020B0604020202020204" pitchFamily="34" charset="0"/>
              <a:buChar char="•"/>
              <a:defRPr/>
            </a:pPr>
            <a:r>
              <a:rPr lang="en-US" sz="1400" kern="0" dirty="0">
                <a:solidFill>
                  <a:schemeClr val="bg1"/>
                </a:solidFill>
              </a:rPr>
              <a:t>IGA Solution (</a:t>
            </a:r>
            <a:r>
              <a:rPr lang="en-US" sz="1400" kern="0" dirty="0" err="1">
                <a:solidFill>
                  <a:schemeClr val="bg1"/>
                </a:solidFill>
              </a:rPr>
              <a:t>Sailpoint</a:t>
            </a:r>
            <a:r>
              <a:rPr lang="en-US" sz="1400" kern="0" dirty="0">
                <a:solidFill>
                  <a:schemeClr val="bg1"/>
                </a:solidFill>
              </a:rPr>
              <a:t>, ForgeRock, </a:t>
            </a:r>
            <a:r>
              <a:rPr lang="en-US" sz="1400" kern="0" dirty="0" err="1">
                <a:solidFill>
                  <a:schemeClr val="bg1"/>
                </a:solidFill>
              </a:rPr>
              <a:t>Savyint</a:t>
            </a:r>
            <a:r>
              <a:rPr lang="en-US" sz="1400" kern="0" dirty="0">
                <a:solidFill>
                  <a:schemeClr val="bg1"/>
                </a:solidFill>
              </a:rPr>
              <a:t>, RSA, etc.)</a:t>
            </a:r>
          </a:p>
          <a:p>
            <a:pPr marL="285750" lvl="0" indent="-285750">
              <a:buFont typeface="Arial" panose="020B0604020202020204" pitchFamily="34" charset="0"/>
              <a:buChar char="•"/>
              <a:defRPr/>
            </a:pPr>
            <a:r>
              <a:rPr lang="en-US" sz="1400" kern="0" dirty="0" err="1">
                <a:solidFill>
                  <a:schemeClr val="bg1"/>
                </a:solidFill>
              </a:rPr>
              <a:t>Clango</a:t>
            </a:r>
            <a:r>
              <a:rPr lang="en-US" sz="1400" kern="0" dirty="0">
                <a:solidFill>
                  <a:schemeClr val="bg1"/>
                </a:solidFill>
              </a:rPr>
              <a:t> Embark</a:t>
            </a:r>
          </a:p>
          <a:p>
            <a:pPr marL="285750" lvl="0" indent="-285750">
              <a:buFont typeface="Arial" panose="020B0604020202020204" pitchFamily="34" charset="0"/>
              <a:buChar char="•"/>
              <a:defRPr/>
            </a:pPr>
            <a:r>
              <a:rPr lang="en-US" sz="1400" kern="0" dirty="0" err="1">
                <a:solidFill>
                  <a:schemeClr val="bg1"/>
                </a:solidFill>
              </a:rPr>
              <a:t>Refactr</a:t>
            </a:r>
            <a:r>
              <a:rPr lang="en-US" sz="1400" kern="0" dirty="0">
                <a:solidFill>
                  <a:schemeClr val="bg1"/>
                </a:solidFill>
              </a:rPr>
              <a:t> workflow</a:t>
            </a:r>
          </a:p>
          <a:p>
            <a:pPr marL="285750" lvl="0" indent="-285750">
              <a:buFont typeface="Arial" panose="020B0604020202020204" pitchFamily="34" charset="0"/>
              <a:buChar char="•"/>
              <a:defRPr/>
            </a:pPr>
            <a:r>
              <a:rPr lang="en-US" sz="1400" kern="0" dirty="0">
                <a:solidFill>
                  <a:schemeClr val="bg1"/>
                </a:solidFill>
              </a:rPr>
              <a:t>DevOps automation (Ansible, Jenkins, etc.)</a:t>
            </a:r>
          </a:p>
          <a:p>
            <a:pPr marL="285750" lvl="0" indent="-285750">
              <a:buFont typeface="Arial" panose="020B0604020202020204" pitchFamily="34" charset="0"/>
              <a:buChar char="•"/>
              <a:defRPr/>
            </a:pPr>
            <a:r>
              <a:rPr lang="en-US" sz="1400" kern="0" dirty="0">
                <a:solidFill>
                  <a:schemeClr val="bg1"/>
                </a:solidFill>
              </a:rPr>
              <a:t>Custom application (Java, </a:t>
            </a:r>
            <a:r>
              <a:rPr lang="en-US" sz="1400" kern="0" dirty="0" err="1">
                <a:solidFill>
                  <a:schemeClr val="bg1"/>
                </a:solidFill>
              </a:rPr>
              <a:t>.Net</a:t>
            </a:r>
            <a:r>
              <a:rPr lang="en-US" sz="1400" kern="0" dirty="0">
                <a:solidFill>
                  <a:schemeClr val="bg1"/>
                </a:solidFill>
              </a:rPr>
              <a:t>, Go, etc.)</a:t>
            </a:r>
          </a:p>
          <a:p>
            <a:pPr marL="285750" lvl="0" indent="-285750">
              <a:buFont typeface="Arial" panose="020B0604020202020204" pitchFamily="34" charset="0"/>
              <a:buChar char="•"/>
              <a:defRPr/>
            </a:pPr>
            <a:r>
              <a:rPr lang="en-US" sz="1400" kern="0" dirty="0">
                <a:solidFill>
                  <a:schemeClr val="bg1"/>
                </a:solidFill>
              </a:rPr>
              <a:t>Scripts</a:t>
            </a:r>
          </a:p>
          <a:p>
            <a:pPr marL="285750" lvl="0" indent="-285750">
              <a:buFont typeface="Arial" panose="020B0604020202020204" pitchFamily="34" charset="0"/>
              <a:buChar char="•"/>
              <a:defRPr/>
            </a:pPr>
            <a:r>
              <a:rPr lang="en-US" sz="1400" kern="0" dirty="0">
                <a:solidFill>
                  <a:schemeClr val="bg1"/>
                </a:solidFill>
              </a:rPr>
              <a:t>anything that can make REST calls</a:t>
            </a:r>
          </a:p>
        </p:txBody>
      </p:sp>
    </p:spTree>
    <p:extLst>
      <p:ext uri="{BB962C8B-B14F-4D97-AF65-F5344CB8AC3E}">
        <p14:creationId xmlns:p14="http://schemas.microsoft.com/office/powerpoint/2010/main" val="358794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endParaRPr lang="en-US" i="1" dirty="0"/>
          </a:p>
        </p:txBody>
      </p:sp>
      <p:sp>
        <p:nvSpPr>
          <p:cNvPr id="113" name="Rounded Rectangle 112">
            <a:extLst>
              <a:ext uri="{FF2B5EF4-FFF2-40B4-BE49-F238E27FC236}">
                <a16:creationId xmlns:a16="http://schemas.microsoft.com/office/drawing/2014/main" id="{5F2942DF-E264-DB4D-8D56-CA3F444D725D}"/>
              </a:ext>
            </a:extLst>
          </p:cNvPr>
          <p:cNvSpPr/>
          <p:nvPr/>
        </p:nvSpPr>
        <p:spPr>
          <a:xfrm>
            <a:off x="4339890" y="5463219"/>
            <a:ext cx="3464476" cy="640079"/>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3" name="TextBox 2">
            <a:extLst>
              <a:ext uri="{FF2B5EF4-FFF2-40B4-BE49-F238E27FC236}">
                <a16:creationId xmlns:a16="http://schemas.microsoft.com/office/drawing/2014/main" id="{3DBBD4CC-098C-D545-8397-A11F27BD9DB2}"/>
              </a:ext>
            </a:extLst>
          </p:cNvPr>
          <p:cNvSpPr txBox="1"/>
          <p:nvPr/>
        </p:nvSpPr>
        <p:spPr>
          <a:xfrm>
            <a:off x="10262998" y="3222900"/>
            <a:ext cx="0" cy="0"/>
          </a:xfrm>
          <a:prstGeom prst="rect">
            <a:avLst/>
          </a:prstGeom>
          <a:noFill/>
        </p:spPr>
        <p:txBody>
          <a:bodyPr wrap="none" rtlCol="0">
            <a:normAutofit fontScale="25000" lnSpcReduction="20000"/>
          </a:bodyPr>
          <a:lstStyle/>
          <a:p>
            <a:endParaRPr lang="en-US" dirty="0"/>
          </a:p>
        </p:txBody>
      </p:sp>
      <p:cxnSp>
        <p:nvCxnSpPr>
          <p:cNvPr id="63" name="Straight Arrow Connector 62">
            <a:extLst>
              <a:ext uri="{FF2B5EF4-FFF2-40B4-BE49-F238E27FC236}">
                <a16:creationId xmlns:a16="http://schemas.microsoft.com/office/drawing/2014/main" id="{074E9A44-B477-1749-9347-9335DB440612}"/>
              </a:ext>
            </a:extLst>
          </p:cNvPr>
          <p:cNvCxnSpPr>
            <a:cxnSpLocks/>
          </p:cNvCxnSpPr>
          <p:nvPr/>
        </p:nvCxnSpPr>
        <p:spPr>
          <a:xfrm flipV="1">
            <a:off x="1955153" y="2149834"/>
            <a:ext cx="3508185" cy="17396"/>
          </a:xfrm>
          <a:prstGeom prst="straightConnector1">
            <a:avLst/>
          </a:prstGeom>
          <a:noFill/>
          <a:ln w="38100" cap="flat" cmpd="sng" algn="ctr">
            <a:solidFill>
              <a:schemeClr val="accent2">
                <a:lumMod val="60000"/>
                <a:lumOff val="40000"/>
              </a:schemeClr>
            </a:solidFill>
            <a:prstDash val="solid"/>
            <a:headEnd type="none"/>
            <a:tailEnd type="triangle"/>
          </a:ln>
          <a:effectLst/>
        </p:spPr>
      </p:cxnSp>
      <p:cxnSp>
        <p:nvCxnSpPr>
          <p:cNvPr id="136" name="Elbow Connector 135">
            <a:extLst>
              <a:ext uri="{FF2B5EF4-FFF2-40B4-BE49-F238E27FC236}">
                <a16:creationId xmlns:a16="http://schemas.microsoft.com/office/drawing/2014/main" id="{5F58BF1C-6E4A-1044-98CC-69E5F57F331A}"/>
              </a:ext>
            </a:extLst>
          </p:cNvPr>
          <p:cNvCxnSpPr>
            <a:cxnSpLocks/>
            <a:stCxn id="333" idx="3"/>
            <a:endCxn id="139" idx="0"/>
          </p:cNvCxnSpPr>
          <p:nvPr/>
        </p:nvCxnSpPr>
        <p:spPr>
          <a:xfrm>
            <a:off x="6578736" y="2099252"/>
            <a:ext cx="3923000" cy="1278730"/>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139" name="Rounded Rectangle 138">
            <a:extLst>
              <a:ext uri="{FF2B5EF4-FFF2-40B4-BE49-F238E27FC236}">
                <a16:creationId xmlns:a16="http://schemas.microsoft.com/office/drawing/2014/main" id="{4A40FE07-8897-DD48-A17F-74092FC9213A}"/>
              </a:ext>
            </a:extLst>
          </p:cNvPr>
          <p:cNvSpPr/>
          <p:nvPr/>
        </p:nvSpPr>
        <p:spPr>
          <a:xfrm>
            <a:off x="9688296" y="3377982"/>
            <a:ext cx="1626880" cy="1219970"/>
          </a:xfrm>
          <a:prstGeom prst="roundRect">
            <a:avLst/>
          </a:prstGeom>
          <a:noFill/>
          <a:ln w="34925" cap="flat" cmpd="sng" algn="ctr">
            <a:solidFill>
              <a:srgbClr val="224982"/>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alibri"/>
                <a:ea typeface="+mn-ea"/>
                <a:cs typeface="+mn-cs"/>
              </a:rPr>
              <a:t>Target Systems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effectLst/>
              <a:uLnTx/>
              <a:uFillTx/>
              <a:latin typeface="Calibri"/>
              <a:ea typeface="+mn-ea"/>
              <a:cs typeface="+mn-cs"/>
            </a:endParaRP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Network Equipment</a:t>
            </a:r>
          </a:p>
        </p:txBody>
      </p:sp>
      <p:sp>
        <p:nvSpPr>
          <p:cNvPr id="143" name="Rectangle 142">
            <a:extLst>
              <a:ext uri="{FF2B5EF4-FFF2-40B4-BE49-F238E27FC236}">
                <a16:creationId xmlns:a16="http://schemas.microsoft.com/office/drawing/2014/main" id="{B5FAFB38-F4A6-1B46-84C7-A69E40E8BB49}"/>
              </a:ext>
            </a:extLst>
          </p:cNvPr>
          <p:cNvSpPr/>
          <p:nvPr/>
        </p:nvSpPr>
        <p:spPr>
          <a:xfrm>
            <a:off x="10515600" y="2767693"/>
            <a:ext cx="1055097" cy="230832"/>
          </a:xfrm>
          <a:prstGeom prst="rect">
            <a:avLst/>
          </a:prstGeom>
        </p:spPr>
        <p:txBody>
          <a:bodyPr wrap="none">
            <a:spAutoFit/>
          </a:bodyPr>
          <a:lstStyle/>
          <a:p>
            <a:r>
              <a:rPr lang="en-US" sz="900" kern="0" dirty="0"/>
              <a:t>Rotation Protocols</a:t>
            </a:r>
            <a:endParaRPr lang="en-US" dirty="0"/>
          </a:p>
        </p:txBody>
      </p:sp>
      <p:cxnSp>
        <p:nvCxnSpPr>
          <p:cNvPr id="144" name="Elbow Connector 143">
            <a:extLst>
              <a:ext uri="{FF2B5EF4-FFF2-40B4-BE49-F238E27FC236}">
                <a16:creationId xmlns:a16="http://schemas.microsoft.com/office/drawing/2014/main" id="{B877367C-B2CB-144B-9B59-FA3EC5847A56}"/>
              </a:ext>
            </a:extLst>
          </p:cNvPr>
          <p:cNvCxnSpPr>
            <a:cxnSpLocks/>
            <a:stCxn id="113" idx="3"/>
            <a:endCxn id="139" idx="2"/>
          </p:cNvCxnSpPr>
          <p:nvPr/>
        </p:nvCxnSpPr>
        <p:spPr>
          <a:xfrm flipV="1">
            <a:off x="7804366" y="4597952"/>
            <a:ext cx="2697370" cy="1185307"/>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147" name="Rectangle 146">
            <a:extLst>
              <a:ext uri="{FF2B5EF4-FFF2-40B4-BE49-F238E27FC236}">
                <a16:creationId xmlns:a16="http://schemas.microsoft.com/office/drawing/2014/main" id="{CFA1AAD3-ECD0-104D-B97E-85611BF315AA}"/>
              </a:ext>
            </a:extLst>
          </p:cNvPr>
          <p:cNvSpPr/>
          <p:nvPr/>
        </p:nvSpPr>
        <p:spPr>
          <a:xfrm>
            <a:off x="10515600" y="4825093"/>
            <a:ext cx="962123" cy="230832"/>
          </a:xfrm>
          <a:prstGeom prst="rect">
            <a:avLst/>
          </a:prstGeom>
        </p:spPr>
        <p:txBody>
          <a:bodyPr wrap="none">
            <a:spAutoFit/>
          </a:bodyPr>
          <a:lstStyle/>
          <a:p>
            <a:r>
              <a:rPr lang="en-US" sz="900" kern="0" dirty="0"/>
              <a:t>Access Protocols</a:t>
            </a:r>
            <a:endParaRPr lang="en-US" dirty="0"/>
          </a:p>
        </p:txBody>
      </p:sp>
      <p:cxnSp>
        <p:nvCxnSpPr>
          <p:cNvPr id="56" name="Straight Arrow Connector 55">
            <a:extLst>
              <a:ext uri="{FF2B5EF4-FFF2-40B4-BE49-F238E27FC236}">
                <a16:creationId xmlns:a16="http://schemas.microsoft.com/office/drawing/2014/main" id="{276942E2-A19F-834E-8CE7-0F3C6B8506E2}"/>
              </a:ext>
            </a:extLst>
          </p:cNvPr>
          <p:cNvCxnSpPr>
            <a:cxnSpLocks/>
            <a:stCxn id="113" idx="0"/>
            <a:endCxn id="407" idx="2"/>
          </p:cNvCxnSpPr>
          <p:nvPr/>
        </p:nvCxnSpPr>
        <p:spPr>
          <a:xfrm flipH="1" flipV="1">
            <a:off x="6071566" y="4597952"/>
            <a:ext cx="562" cy="865267"/>
          </a:xfrm>
          <a:prstGeom prst="straightConnector1">
            <a:avLst/>
          </a:prstGeom>
          <a:noFill/>
          <a:ln w="38100" cap="flat" cmpd="sng" algn="ctr">
            <a:solidFill>
              <a:schemeClr val="accent2">
                <a:lumMod val="60000"/>
                <a:lumOff val="40000"/>
              </a:schemeClr>
            </a:solidFill>
            <a:prstDash val="solid"/>
            <a:headEnd type="triangle"/>
            <a:tailEnd type="none"/>
          </a:ln>
          <a:effectLst/>
        </p:spPr>
      </p:cxnSp>
      <p:grpSp>
        <p:nvGrpSpPr>
          <p:cNvPr id="66" name="Group 65">
            <a:extLst>
              <a:ext uri="{FF2B5EF4-FFF2-40B4-BE49-F238E27FC236}">
                <a16:creationId xmlns:a16="http://schemas.microsoft.com/office/drawing/2014/main" id="{B0DB3B8F-7752-F44A-861F-59545AD2B166}"/>
              </a:ext>
            </a:extLst>
          </p:cNvPr>
          <p:cNvGrpSpPr/>
          <p:nvPr/>
        </p:nvGrpSpPr>
        <p:grpSpPr>
          <a:xfrm>
            <a:off x="2945442" y="4169945"/>
            <a:ext cx="998353" cy="838010"/>
            <a:chOff x="9370290" y="4454133"/>
            <a:chExt cx="998353" cy="838010"/>
          </a:xfrm>
        </p:grpSpPr>
        <p:pic>
          <p:nvPicPr>
            <p:cNvPr id="140" name="Shape 126">
              <a:extLst>
                <a:ext uri="{FF2B5EF4-FFF2-40B4-BE49-F238E27FC236}">
                  <a16:creationId xmlns:a16="http://schemas.microsoft.com/office/drawing/2014/main" id="{0D5E7562-1C24-1048-A398-75BC45DD66F5}"/>
                </a:ext>
              </a:extLst>
            </p:cNvPr>
            <p:cNvPicPr preferRelativeResize="0"/>
            <p:nvPr/>
          </p:nvPicPr>
          <p:blipFill rotWithShape="1">
            <a:blip r:embed="rId2">
              <a:alphaModFix/>
            </a:blip>
            <a:srcRect/>
            <a:stretch/>
          </p:blipFill>
          <p:spPr>
            <a:xfrm>
              <a:off x="9674817" y="4454133"/>
              <a:ext cx="289061" cy="311520"/>
            </a:xfrm>
            <a:prstGeom prst="rect">
              <a:avLst/>
            </a:prstGeom>
            <a:noFill/>
            <a:ln>
              <a:noFill/>
            </a:ln>
          </p:spPr>
        </p:pic>
        <p:sp>
          <p:nvSpPr>
            <p:cNvPr id="141" name="Rectangle 140">
              <a:extLst>
                <a:ext uri="{FF2B5EF4-FFF2-40B4-BE49-F238E27FC236}">
                  <a16:creationId xmlns:a16="http://schemas.microsoft.com/office/drawing/2014/main" id="{9675684A-93DA-C044-B9FE-1E8BA9381530}"/>
                </a:ext>
              </a:extLst>
            </p:cNvPr>
            <p:cNvSpPr/>
            <p:nvPr/>
          </p:nvSpPr>
          <p:spPr>
            <a:xfrm>
              <a:off x="9370290" y="4753534"/>
              <a:ext cx="998353" cy="538609"/>
            </a:xfrm>
            <a:prstGeom prst="rect">
              <a:avLst/>
            </a:prstGeom>
          </p:spPr>
          <p:txBody>
            <a:bodyPr wrap="square">
              <a:spAutoFit/>
            </a:bodyPr>
            <a:lstStyle/>
            <a:p>
              <a:r>
                <a:rPr lang="en-US" sz="1100" dirty="0">
                  <a:solidFill>
                    <a:srgbClr val="343434"/>
                  </a:solidFill>
                </a:rPr>
                <a:t>App</a:t>
              </a:r>
              <a:r>
                <a:rPr lang="en" sz="1100" dirty="0">
                  <a:solidFill>
                    <a:srgbClr val="343434"/>
                  </a:solidFill>
                </a:rPr>
                <a:t> policies</a:t>
              </a:r>
            </a:p>
            <a:p>
              <a:pPr marL="65088" indent="-65088">
                <a:buFont typeface="Arial" panose="020B0604020202020204" pitchFamily="34" charset="0"/>
                <a:buChar char="•"/>
              </a:pPr>
              <a:r>
                <a:rPr lang="en" sz="900" dirty="0">
                  <a:solidFill>
                    <a:srgbClr val="343434"/>
                  </a:solidFill>
                </a:rPr>
                <a:t>Identities</a:t>
              </a:r>
            </a:p>
            <a:p>
              <a:pPr marL="65088" indent="-65088">
                <a:buFont typeface="Arial" panose="020B0604020202020204" pitchFamily="34" charset="0"/>
                <a:buChar char="•"/>
              </a:pPr>
              <a:r>
                <a:rPr lang="en" sz="900" dirty="0">
                  <a:solidFill>
                    <a:srgbClr val="343434"/>
                  </a:solidFill>
                </a:rPr>
                <a:t>Permissions</a:t>
              </a:r>
              <a:endParaRPr lang="en-US" sz="900" dirty="0"/>
            </a:p>
          </p:txBody>
        </p:sp>
      </p:grpSp>
      <p:cxnSp>
        <p:nvCxnSpPr>
          <p:cNvPr id="145" name="Straight Arrow Connector 144">
            <a:extLst>
              <a:ext uri="{FF2B5EF4-FFF2-40B4-BE49-F238E27FC236}">
                <a16:creationId xmlns:a16="http://schemas.microsoft.com/office/drawing/2014/main" id="{736E14C7-9F2C-9346-AF65-23CB117D22D5}"/>
              </a:ext>
            </a:extLst>
          </p:cNvPr>
          <p:cNvCxnSpPr>
            <a:cxnSpLocks/>
            <a:stCxn id="403" idx="3"/>
            <a:endCxn id="407" idx="1"/>
          </p:cNvCxnSpPr>
          <p:nvPr/>
        </p:nvCxnSpPr>
        <p:spPr>
          <a:xfrm flipV="1">
            <a:off x="1993719" y="4048724"/>
            <a:ext cx="3167798" cy="14382"/>
          </a:xfrm>
          <a:prstGeom prst="straightConnector1">
            <a:avLst/>
          </a:prstGeom>
          <a:noFill/>
          <a:ln w="38100" cap="flat" cmpd="sng" algn="ctr">
            <a:solidFill>
              <a:schemeClr val="accent2">
                <a:lumMod val="60000"/>
                <a:lumOff val="40000"/>
              </a:schemeClr>
            </a:solidFill>
            <a:prstDash val="solid"/>
            <a:headEnd type="none"/>
            <a:tailEnd type="triangle"/>
          </a:ln>
          <a:effectLst/>
        </p:spPr>
      </p:cxnSp>
      <p:sp>
        <p:nvSpPr>
          <p:cNvPr id="4" name="Can 3">
            <a:extLst>
              <a:ext uri="{FF2B5EF4-FFF2-40B4-BE49-F238E27FC236}">
                <a16:creationId xmlns:a16="http://schemas.microsoft.com/office/drawing/2014/main" id="{36B67B01-62A0-C041-BD17-B3F4712E27ED}"/>
              </a:ext>
            </a:extLst>
          </p:cNvPr>
          <p:cNvSpPr/>
          <p:nvPr/>
        </p:nvSpPr>
        <p:spPr>
          <a:xfrm>
            <a:off x="1322615" y="5347609"/>
            <a:ext cx="800100" cy="881743"/>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000" b="0" i="0" dirty="0">
                <a:solidFill>
                  <a:schemeClr val="bg1"/>
                </a:solidFill>
                <a:ea typeface="Proxima Nova" charset="0"/>
                <a:cs typeface="Proxima Nova" charset="0"/>
              </a:rPr>
              <a:t>Source</a:t>
            </a:r>
            <a:br>
              <a:rPr lang="en-US" sz="1000" b="0" i="0" dirty="0">
                <a:solidFill>
                  <a:schemeClr val="bg1"/>
                </a:solidFill>
                <a:ea typeface="Proxima Nova" charset="0"/>
                <a:cs typeface="Proxima Nova" charset="0"/>
              </a:rPr>
            </a:br>
            <a:r>
              <a:rPr lang="en-US" sz="1000" b="0" i="0" dirty="0">
                <a:solidFill>
                  <a:schemeClr val="bg1"/>
                </a:solidFill>
                <a:ea typeface="Proxima Nova" charset="0"/>
                <a:cs typeface="Proxima Nova" charset="0"/>
              </a:rPr>
              <a:t>Code</a:t>
            </a:r>
            <a:br>
              <a:rPr lang="en-US" sz="1000" b="0" i="0" dirty="0">
                <a:solidFill>
                  <a:schemeClr val="bg1"/>
                </a:solidFill>
                <a:ea typeface="Proxima Nova" charset="0"/>
                <a:cs typeface="Proxima Nova" charset="0"/>
              </a:rPr>
            </a:br>
            <a:r>
              <a:rPr lang="en-US" sz="1000" b="0" i="0" dirty="0" err="1">
                <a:solidFill>
                  <a:schemeClr val="bg1"/>
                </a:solidFill>
                <a:ea typeface="Proxima Nova" charset="0"/>
                <a:cs typeface="Proxima Nova" charset="0"/>
              </a:rPr>
              <a:t>Mgmt</a:t>
            </a:r>
            <a:endParaRPr lang="en-US" sz="1000" b="0" i="0" dirty="0">
              <a:solidFill>
                <a:schemeClr val="bg1"/>
              </a:solidFill>
              <a:ea typeface="Proxima Nova" charset="0"/>
              <a:cs typeface="Proxima Nova" charset="0"/>
            </a:endParaRPr>
          </a:p>
        </p:txBody>
      </p:sp>
      <p:cxnSp>
        <p:nvCxnSpPr>
          <p:cNvPr id="74" name="Straight Arrow Connector 73">
            <a:extLst>
              <a:ext uri="{FF2B5EF4-FFF2-40B4-BE49-F238E27FC236}">
                <a16:creationId xmlns:a16="http://schemas.microsoft.com/office/drawing/2014/main" id="{1A87DE98-5494-3C41-9765-4C5C547F3CBA}"/>
              </a:ext>
            </a:extLst>
          </p:cNvPr>
          <p:cNvCxnSpPr>
            <a:cxnSpLocks/>
            <a:stCxn id="97" idx="2"/>
            <a:endCxn id="4" idx="1"/>
          </p:cNvCxnSpPr>
          <p:nvPr/>
        </p:nvCxnSpPr>
        <p:spPr>
          <a:xfrm>
            <a:off x="1715034" y="4657452"/>
            <a:ext cx="7631" cy="690157"/>
          </a:xfrm>
          <a:prstGeom prst="straightConnector1">
            <a:avLst/>
          </a:prstGeom>
          <a:noFill/>
          <a:ln w="38100" cap="flat" cmpd="sng" algn="ctr">
            <a:solidFill>
              <a:schemeClr val="accent2">
                <a:lumMod val="60000"/>
                <a:lumOff val="40000"/>
              </a:schemeClr>
            </a:solidFill>
            <a:prstDash val="solid"/>
            <a:headEnd type="triangle"/>
            <a:tailEnd type="triangle"/>
          </a:ln>
          <a:effectLst/>
        </p:spPr>
      </p:cxnSp>
      <p:grpSp>
        <p:nvGrpSpPr>
          <p:cNvPr id="76" name="Group 75">
            <a:extLst>
              <a:ext uri="{FF2B5EF4-FFF2-40B4-BE49-F238E27FC236}">
                <a16:creationId xmlns:a16="http://schemas.microsoft.com/office/drawing/2014/main" id="{2D2D9627-2D81-4341-A9EC-0B3110B736EA}"/>
              </a:ext>
            </a:extLst>
          </p:cNvPr>
          <p:cNvGrpSpPr/>
          <p:nvPr/>
        </p:nvGrpSpPr>
        <p:grpSpPr>
          <a:xfrm>
            <a:off x="2955934" y="2288451"/>
            <a:ext cx="1226310" cy="838010"/>
            <a:chOff x="9241816" y="4454133"/>
            <a:chExt cx="1226310" cy="838010"/>
          </a:xfrm>
        </p:grpSpPr>
        <p:pic>
          <p:nvPicPr>
            <p:cNvPr id="77" name="Shape 126">
              <a:extLst>
                <a:ext uri="{FF2B5EF4-FFF2-40B4-BE49-F238E27FC236}">
                  <a16:creationId xmlns:a16="http://schemas.microsoft.com/office/drawing/2014/main" id="{0D26E1AD-AF3F-A24F-A1C9-818132A88D95}"/>
                </a:ext>
              </a:extLst>
            </p:cNvPr>
            <p:cNvPicPr preferRelativeResize="0"/>
            <p:nvPr/>
          </p:nvPicPr>
          <p:blipFill rotWithShape="1">
            <a:blip r:embed="rId2">
              <a:alphaModFix/>
            </a:blip>
            <a:srcRect/>
            <a:stretch/>
          </p:blipFill>
          <p:spPr>
            <a:xfrm>
              <a:off x="9674817" y="4454133"/>
              <a:ext cx="289061" cy="311520"/>
            </a:xfrm>
            <a:prstGeom prst="rect">
              <a:avLst/>
            </a:prstGeom>
            <a:noFill/>
            <a:ln>
              <a:noFill/>
            </a:ln>
          </p:spPr>
        </p:pic>
        <p:sp>
          <p:nvSpPr>
            <p:cNvPr id="84" name="Rectangle 83">
              <a:extLst>
                <a:ext uri="{FF2B5EF4-FFF2-40B4-BE49-F238E27FC236}">
                  <a16:creationId xmlns:a16="http://schemas.microsoft.com/office/drawing/2014/main" id="{AB356EF2-9AAB-3A4A-A082-DBC12245A300}"/>
                </a:ext>
              </a:extLst>
            </p:cNvPr>
            <p:cNvSpPr/>
            <p:nvPr/>
          </p:nvSpPr>
          <p:spPr>
            <a:xfrm>
              <a:off x="9241816" y="4753534"/>
              <a:ext cx="1226310" cy="538609"/>
            </a:xfrm>
            <a:prstGeom prst="rect">
              <a:avLst/>
            </a:prstGeom>
          </p:spPr>
          <p:txBody>
            <a:bodyPr wrap="square">
              <a:spAutoFit/>
            </a:bodyPr>
            <a:lstStyle/>
            <a:p>
              <a:r>
                <a:rPr lang="en-US" sz="1100" dirty="0">
                  <a:solidFill>
                    <a:srgbClr val="343434"/>
                  </a:solidFill>
                </a:rPr>
                <a:t>Secrets</a:t>
              </a:r>
              <a:r>
                <a:rPr lang="en" sz="1100" dirty="0">
                  <a:solidFill>
                    <a:srgbClr val="343434"/>
                  </a:solidFill>
                </a:rPr>
                <a:t> </a:t>
              </a:r>
              <a:r>
                <a:rPr lang="en" sz="1100" dirty="0" err="1">
                  <a:solidFill>
                    <a:srgbClr val="343434"/>
                  </a:solidFill>
                </a:rPr>
                <a:t>mgmt</a:t>
              </a:r>
              <a:endParaRPr lang="en" sz="1100" dirty="0">
                <a:solidFill>
                  <a:srgbClr val="343434"/>
                </a:solidFill>
              </a:endParaRPr>
            </a:p>
            <a:p>
              <a:pPr marL="65088" indent="-65088">
                <a:buFont typeface="Arial" panose="020B0604020202020204" pitchFamily="34" charset="0"/>
                <a:buChar char="•"/>
              </a:pPr>
              <a:r>
                <a:rPr lang="en" sz="900" dirty="0">
                  <a:solidFill>
                    <a:srgbClr val="343434"/>
                  </a:solidFill>
                </a:rPr>
                <a:t>Creation</a:t>
              </a:r>
            </a:p>
            <a:p>
              <a:pPr marL="65088" indent="-65088">
                <a:buFont typeface="Arial" panose="020B0604020202020204" pitchFamily="34" charset="0"/>
                <a:buChar char="•"/>
              </a:pPr>
              <a:r>
                <a:rPr lang="en" sz="900" dirty="0">
                  <a:solidFill>
                    <a:srgbClr val="343434"/>
                  </a:solidFill>
                </a:rPr>
                <a:t>Rotation</a:t>
              </a:r>
              <a:endParaRPr lang="en-US" sz="900" dirty="0"/>
            </a:p>
          </p:txBody>
        </p:sp>
      </p:grpSp>
      <p:sp>
        <p:nvSpPr>
          <p:cNvPr id="329" name="Shape 187">
            <a:extLst>
              <a:ext uri="{FF2B5EF4-FFF2-40B4-BE49-F238E27FC236}">
                <a16:creationId xmlns:a16="http://schemas.microsoft.com/office/drawing/2014/main" id="{AC3D39F3-9A5F-5345-B038-7DA5406D152E}"/>
              </a:ext>
            </a:extLst>
          </p:cNvPr>
          <p:cNvSpPr txBox="1"/>
          <p:nvPr/>
        </p:nvSpPr>
        <p:spPr>
          <a:xfrm>
            <a:off x="5297002" y="1025820"/>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330" name="Group 329">
            <a:extLst>
              <a:ext uri="{FF2B5EF4-FFF2-40B4-BE49-F238E27FC236}">
                <a16:creationId xmlns:a16="http://schemas.microsoft.com/office/drawing/2014/main" id="{55919847-4019-D545-8B7B-AF7512FE20B6}"/>
              </a:ext>
            </a:extLst>
          </p:cNvPr>
          <p:cNvGrpSpPr/>
          <p:nvPr/>
        </p:nvGrpSpPr>
        <p:grpSpPr>
          <a:xfrm>
            <a:off x="5475580" y="1555603"/>
            <a:ext cx="1242274" cy="1373390"/>
            <a:chOff x="4136295" y="1111984"/>
            <a:chExt cx="758330" cy="838368"/>
          </a:xfrm>
        </p:grpSpPr>
        <p:grpSp>
          <p:nvGrpSpPr>
            <p:cNvPr id="331" name="Group 330">
              <a:extLst>
                <a:ext uri="{FF2B5EF4-FFF2-40B4-BE49-F238E27FC236}">
                  <a16:creationId xmlns:a16="http://schemas.microsoft.com/office/drawing/2014/main" id="{4F6E2865-39B7-CD43-99E2-EF71B1E98725}"/>
                </a:ext>
              </a:extLst>
            </p:cNvPr>
            <p:cNvGrpSpPr/>
            <p:nvPr/>
          </p:nvGrpSpPr>
          <p:grpSpPr>
            <a:xfrm>
              <a:off x="4136295" y="1111984"/>
              <a:ext cx="673407" cy="729467"/>
              <a:chOff x="4136295" y="1111984"/>
              <a:chExt cx="673407" cy="729467"/>
            </a:xfrm>
            <a:solidFill>
              <a:srgbClr val="224982"/>
            </a:solidFill>
          </p:grpSpPr>
          <p:sp>
            <p:nvSpPr>
              <p:cNvPr id="333" name="Freeform 332">
                <a:extLst>
                  <a:ext uri="{FF2B5EF4-FFF2-40B4-BE49-F238E27FC236}">
                    <a16:creationId xmlns:a16="http://schemas.microsoft.com/office/drawing/2014/main" id="{6DB68443-0D46-1740-943F-4F89290E8C3A}"/>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4" name="Freeform 333">
                <a:extLst>
                  <a:ext uri="{FF2B5EF4-FFF2-40B4-BE49-F238E27FC236}">
                    <a16:creationId xmlns:a16="http://schemas.microsoft.com/office/drawing/2014/main" id="{CE513DBF-8F5B-034C-803B-CBD68F2652E6}"/>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5" name="Freeform 334">
                <a:extLst>
                  <a:ext uri="{FF2B5EF4-FFF2-40B4-BE49-F238E27FC236}">
                    <a16:creationId xmlns:a16="http://schemas.microsoft.com/office/drawing/2014/main" id="{A8C78446-3C94-F746-A7D4-BBDB30785548}"/>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6" name="Freeform 335">
                <a:extLst>
                  <a:ext uri="{FF2B5EF4-FFF2-40B4-BE49-F238E27FC236}">
                    <a16:creationId xmlns:a16="http://schemas.microsoft.com/office/drawing/2014/main" id="{5215A04D-65BE-4146-9062-4B03834548A2}"/>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7" name="Freeform 336">
                <a:extLst>
                  <a:ext uri="{FF2B5EF4-FFF2-40B4-BE49-F238E27FC236}">
                    <a16:creationId xmlns:a16="http://schemas.microsoft.com/office/drawing/2014/main" id="{AEEC2AB3-AF2F-AB44-8681-82C0DD173FED}"/>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32" name="Freeform 331">
              <a:extLst>
                <a:ext uri="{FF2B5EF4-FFF2-40B4-BE49-F238E27FC236}">
                  <a16:creationId xmlns:a16="http://schemas.microsoft.com/office/drawing/2014/main" id="{75B548B8-4FA8-1946-92B9-D62E0E6DBEA6}"/>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3" name="Group 22">
            <a:extLst>
              <a:ext uri="{FF2B5EF4-FFF2-40B4-BE49-F238E27FC236}">
                <a16:creationId xmlns:a16="http://schemas.microsoft.com/office/drawing/2014/main" id="{496F87AD-AED4-1748-994E-29430795C6DD}"/>
              </a:ext>
            </a:extLst>
          </p:cNvPr>
          <p:cNvGrpSpPr/>
          <p:nvPr/>
        </p:nvGrpSpPr>
        <p:grpSpPr>
          <a:xfrm>
            <a:off x="1065276" y="1965685"/>
            <a:ext cx="1293944" cy="917424"/>
            <a:chOff x="1065276" y="1965685"/>
            <a:chExt cx="1293944" cy="917424"/>
          </a:xfrm>
        </p:grpSpPr>
        <p:sp>
          <p:nvSpPr>
            <p:cNvPr id="30" name="Rectangle 29">
              <a:extLst>
                <a:ext uri="{FF2B5EF4-FFF2-40B4-BE49-F238E27FC236}">
                  <a16:creationId xmlns:a16="http://schemas.microsoft.com/office/drawing/2014/main" id="{FB63D475-58AD-624F-80F9-83B20D3E825C}"/>
                </a:ext>
              </a:extLst>
            </p:cNvPr>
            <p:cNvSpPr/>
            <p:nvPr/>
          </p:nvSpPr>
          <p:spPr>
            <a:xfrm>
              <a:off x="1065276" y="2606110"/>
              <a:ext cx="1293944" cy="276999"/>
            </a:xfrm>
            <a:prstGeom prst="rect">
              <a:avLst/>
            </a:prstGeom>
          </p:spPr>
          <p:txBody>
            <a:bodyPr wrap="none">
              <a:spAutoFit/>
            </a:bodyPr>
            <a:lstStyle/>
            <a:p>
              <a:r>
                <a:rPr lang="en-US" sz="1200" kern="0" dirty="0"/>
                <a:t>Security Admins</a:t>
              </a:r>
              <a:endParaRPr lang="en-US" sz="1200" dirty="0"/>
            </a:p>
          </p:txBody>
        </p:sp>
        <p:pic>
          <p:nvPicPr>
            <p:cNvPr id="338" name="תמונה 6">
              <a:extLst>
                <a:ext uri="{FF2B5EF4-FFF2-40B4-BE49-F238E27FC236}">
                  <a16:creationId xmlns:a16="http://schemas.microsoft.com/office/drawing/2014/main" id="{5CF621EB-6CE4-6E46-898B-EBE18E2D09B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9193" y="1965685"/>
              <a:ext cx="583274" cy="640080"/>
            </a:xfrm>
            <a:prstGeom prst="rect">
              <a:avLst/>
            </a:prstGeom>
          </p:spPr>
        </p:pic>
      </p:grpSp>
      <p:grpSp>
        <p:nvGrpSpPr>
          <p:cNvPr id="24" name="Group 23">
            <a:extLst>
              <a:ext uri="{FF2B5EF4-FFF2-40B4-BE49-F238E27FC236}">
                <a16:creationId xmlns:a16="http://schemas.microsoft.com/office/drawing/2014/main" id="{CCCACB02-F11A-B84B-8252-DAB1A3C8C4AF}"/>
              </a:ext>
            </a:extLst>
          </p:cNvPr>
          <p:cNvGrpSpPr/>
          <p:nvPr/>
        </p:nvGrpSpPr>
        <p:grpSpPr>
          <a:xfrm>
            <a:off x="1106534" y="3743066"/>
            <a:ext cx="1217000" cy="914386"/>
            <a:chOff x="1122862" y="3881861"/>
            <a:chExt cx="1217000" cy="914386"/>
          </a:xfrm>
        </p:grpSpPr>
        <p:sp>
          <p:nvSpPr>
            <p:cNvPr id="97" name="Rectangle 96">
              <a:extLst>
                <a:ext uri="{FF2B5EF4-FFF2-40B4-BE49-F238E27FC236}">
                  <a16:creationId xmlns:a16="http://schemas.microsoft.com/office/drawing/2014/main" id="{66140597-2099-5B48-BA97-CF7C67F741AC}"/>
                </a:ext>
              </a:extLst>
            </p:cNvPr>
            <p:cNvSpPr/>
            <p:nvPr/>
          </p:nvSpPr>
          <p:spPr>
            <a:xfrm>
              <a:off x="1122862" y="4519248"/>
              <a:ext cx="1217000" cy="276999"/>
            </a:xfrm>
            <a:prstGeom prst="rect">
              <a:avLst/>
            </a:prstGeom>
          </p:spPr>
          <p:txBody>
            <a:bodyPr wrap="none">
              <a:spAutoFit/>
            </a:bodyPr>
            <a:lstStyle/>
            <a:p>
              <a:r>
                <a:rPr lang="en-US" sz="1200" kern="0" dirty="0"/>
                <a:t>Project Admins</a:t>
              </a:r>
              <a:endParaRPr lang="en-US" sz="1200" dirty="0"/>
            </a:p>
          </p:txBody>
        </p:sp>
        <p:pic>
          <p:nvPicPr>
            <p:cNvPr id="403" name="תמונה 8">
              <a:extLst>
                <a:ext uri="{FF2B5EF4-FFF2-40B4-BE49-F238E27FC236}">
                  <a16:creationId xmlns:a16="http://schemas.microsoft.com/office/drawing/2014/main" id="{575819C5-F6F7-2446-8F58-6110392F9D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40684" y="3881861"/>
              <a:ext cx="569363" cy="640080"/>
            </a:xfrm>
            <a:prstGeom prst="rect">
              <a:avLst/>
            </a:prstGeom>
          </p:spPr>
        </p:pic>
      </p:grpSp>
      <p:grpSp>
        <p:nvGrpSpPr>
          <p:cNvPr id="31" name="Group 30">
            <a:extLst>
              <a:ext uri="{FF2B5EF4-FFF2-40B4-BE49-F238E27FC236}">
                <a16:creationId xmlns:a16="http://schemas.microsoft.com/office/drawing/2014/main" id="{896CB2D4-C08C-7F44-8199-243483CC7F37}"/>
              </a:ext>
            </a:extLst>
          </p:cNvPr>
          <p:cNvGrpSpPr/>
          <p:nvPr/>
        </p:nvGrpSpPr>
        <p:grpSpPr>
          <a:xfrm>
            <a:off x="2959201" y="5466809"/>
            <a:ext cx="849913" cy="961788"/>
            <a:chOff x="2625248" y="5336177"/>
            <a:chExt cx="849913" cy="961788"/>
          </a:xfrm>
        </p:grpSpPr>
        <p:pic>
          <p:nvPicPr>
            <p:cNvPr id="404" name="תמונה 10">
              <a:extLst>
                <a:ext uri="{FF2B5EF4-FFF2-40B4-BE49-F238E27FC236}">
                  <a16:creationId xmlns:a16="http://schemas.microsoft.com/office/drawing/2014/main" id="{980AB398-9A4B-3945-ADE6-0770F9F0BF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61209" y="5336177"/>
              <a:ext cx="569365" cy="640080"/>
            </a:xfrm>
            <a:prstGeom prst="rect">
              <a:avLst/>
            </a:prstGeom>
          </p:spPr>
        </p:pic>
        <p:sp>
          <p:nvSpPr>
            <p:cNvPr id="405" name="Rectangle 404">
              <a:extLst>
                <a:ext uri="{FF2B5EF4-FFF2-40B4-BE49-F238E27FC236}">
                  <a16:creationId xmlns:a16="http://schemas.microsoft.com/office/drawing/2014/main" id="{CB1F6112-806C-A241-8A9E-ABAA5A66DDEA}"/>
                </a:ext>
              </a:extLst>
            </p:cNvPr>
            <p:cNvSpPr/>
            <p:nvPr/>
          </p:nvSpPr>
          <p:spPr>
            <a:xfrm>
              <a:off x="2625248" y="6020966"/>
              <a:ext cx="849913" cy="276999"/>
            </a:xfrm>
            <a:prstGeom prst="rect">
              <a:avLst/>
            </a:prstGeom>
          </p:spPr>
          <p:txBody>
            <a:bodyPr wrap="none">
              <a:spAutoFit/>
            </a:bodyPr>
            <a:lstStyle/>
            <a:p>
              <a:r>
                <a:rPr lang="en-US" sz="1200" kern="0" dirty="0"/>
                <a:t>App </a:t>
              </a:r>
              <a:r>
                <a:rPr lang="en-US" sz="1200" kern="0" dirty="0" err="1"/>
                <a:t>Devs</a:t>
              </a:r>
              <a:endParaRPr lang="en-US" sz="1200" dirty="0"/>
            </a:p>
          </p:txBody>
        </p:sp>
      </p:grpSp>
      <p:cxnSp>
        <p:nvCxnSpPr>
          <p:cNvPr id="406" name="Straight Arrow Connector 405">
            <a:extLst>
              <a:ext uri="{FF2B5EF4-FFF2-40B4-BE49-F238E27FC236}">
                <a16:creationId xmlns:a16="http://schemas.microsoft.com/office/drawing/2014/main" id="{1A2F25CD-E19C-454A-9752-AF212CACEF35}"/>
              </a:ext>
            </a:extLst>
          </p:cNvPr>
          <p:cNvCxnSpPr>
            <a:cxnSpLocks/>
            <a:stCxn id="404" idx="1"/>
            <a:endCxn id="4" idx="4"/>
          </p:cNvCxnSpPr>
          <p:nvPr/>
        </p:nvCxnSpPr>
        <p:spPr>
          <a:xfrm flipH="1">
            <a:off x="2122715" y="5786849"/>
            <a:ext cx="972447" cy="1632"/>
          </a:xfrm>
          <a:prstGeom prst="straightConnector1">
            <a:avLst/>
          </a:prstGeom>
          <a:noFill/>
          <a:ln w="38100" cap="flat" cmpd="sng" algn="ctr">
            <a:solidFill>
              <a:schemeClr val="accent2">
                <a:lumMod val="60000"/>
                <a:lumOff val="40000"/>
              </a:schemeClr>
            </a:solidFill>
            <a:prstDash val="solid"/>
            <a:headEnd type="triangle"/>
            <a:tailEnd type="triangle"/>
          </a:ln>
          <a:effectLst/>
        </p:spPr>
      </p:cxnSp>
      <p:sp>
        <p:nvSpPr>
          <p:cNvPr id="407" name="Rounded Rectangle 406">
            <a:extLst>
              <a:ext uri="{FF2B5EF4-FFF2-40B4-BE49-F238E27FC236}">
                <a16:creationId xmlns:a16="http://schemas.microsoft.com/office/drawing/2014/main" id="{62A10A3D-AB26-614B-AE49-DBF770F4F87D}"/>
              </a:ext>
            </a:extLst>
          </p:cNvPr>
          <p:cNvSpPr/>
          <p:nvPr/>
        </p:nvSpPr>
        <p:spPr>
          <a:xfrm>
            <a:off x="5161517" y="3499496"/>
            <a:ext cx="1820098" cy="1098456"/>
          </a:xfrm>
          <a:prstGeom prst="round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CyberArk </a:t>
            </a:r>
          </a:p>
          <a:p>
            <a:pPr algn="ctr"/>
            <a:r>
              <a:rPr lang="en-US" sz="1400" dirty="0">
                <a:solidFill>
                  <a:schemeClr val="bg1"/>
                </a:solidFill>
              </a:rPr>
              <a:t>Secrets Management</a:t>
            </a:r>
          </a:p>
        </p:txBody>
      </p:sp>
      <p:sp>
        <p:nvSpPr>
          <p:cNvPr id="10" name="TextBox 9">
            <a:extLst>
              <a:ext uri="{FF2B5EF4-FFF2-40B4-BE49-F238E27FC236}">
                <a16:creationId xmlns:a16="http://schemas.microsoft.com/office/drawing/2014/main" id="{2BFAAC0A-F94B-2F46-8A4E-0C4A780526F4}"/>
              </a:ext>
            </a:extLst>
          </p:cNvPr>
          <p:cNvSpPr txBox="1"/>
          <p:nvPr/>
        </p:nvSpPr>
        <p:spPr>
          <a:xfrm>
            <a:off x="5705554" y="4043008"/>
            <a:ext cx="0" cy="0"/>
          </a:xfrm>
          <a:prstGeom prst="rect">
            <a:avLst/>
          </a:prstGeom>
          <a:noFill/>
        </p:spPr>
        <p:txBody>
          <a:bodyPr wrap="none" rtlCol="0">
            <a:normAutofit fontScale="25000" lnSpcReduction="20000"/>
          </a:bodyPr>
          <a:lstStyle/>
          <a:p>
            <a:endParaRPr lang="en-US" dirty="0"/>
          </a:p>
        </p:txBody>
      </p:sp>
      <p:cxnSp>
        <p:nvCxnSpPr>
          <p:cNvPr id="409" name="Straight Arrow Connector 408">
            <a:extLst>
              <a:ext uri="{FF2B5EF4-FFF2-40B4-BE49-F238E27FC236}">
                <a16:creationId xmlns:a16="http://schemas.microsoft.com/office/drawing/2014/main" id="{CD62E960-8F16-0248-AE3B-8F63E0C70831}"/>
              </a:ext>
            </a:extLst>
          </p:cNvPr>
          <p:cNvCxnSpPr>
            <a:cxnSpLocks/>
            <a:stCxn id="407" idx="0"/>
          </p:cNvCxnSpPr>
          <p:nvPr/>
        </p:nvCxnSpPr>
        <p:spPr>
          <a:xfrm flipV="1">
            <a:off x="6071566" y="2777460"/>
            <a:ext cx="0" cy="722036"/>
          </a:xfrm>
          <a:prstGeom prst="straightConnector1">
            <a:avLst/>
          </a:prstGeom>
          <a:noFill/>
          <a:ln w="38100" cap="flat" cmpd="sng" algn="ctr">
            <a:solidFill>
              <a:schemeClr val="accent2">
                <a:lumMod val="60000"/>
                <a:lumOff val="40000"/>
              </a:schemeClr>
            </a:solidFill>
            <a:prstDash val="solid"/>
            <a:headEnd type="triangle"/>
            <a:tailEnd type="none"/>
          </a:ln>
          <a:effectLst/>
        </p:spPr>
      </p:cxnSp>
      <p:cxnSp>
        <p:nvCxnSpPr>
          <p:cNvPr id="410" name="Straight Arrow Connector 409">
            <a:extLst>
              <a:ext uri="{FF2B5EF4-FFF2-40B4-BE49-F238E27FC236}">
                <a16:creationId xmlns:a16="http://schemas.microsoft.com/office/drawing/2014/main" id="{086F7EBD-0464-0742-A08E-ABC6A553055A}"/>
              </a:ext>
            </a:extLst>
          </p:cNvPr>
          <p:cNvCxnSpPr>
            <a:cxnSpLocks/>
            <a:stCxn id="404" idx="3"/>
            <a:endCxn id="113" idx="1"/>
          </p:cNvCxnSpPr>
          <p:nvPr/>
        </p:nvCxnSpPr>
        <p:spPr>
          <a:xfrm flipV="1">
            <a:off x="3664527" y="5783259"/>
            <a:ext cx="675363" cy="3590"/>
          </a:xfrm>
          <a:prstGeom prst="straightConnector1">
            <a:avLst/>
          </a:prstGeom>
          <a:noFill/>
          <a:ln w="38100" cap="flat" cmpd="sng" algn="ctr">
            <a:solidFill>
              <a:schemeClr val="accent2">
                <a:lumMod val="60000"/>
                <a:lumOff val="40000"/>
              </a:schemeClr>
            </a:solidFill>
            <a:prstDash val="solid"/>
            <a:headEnd type="none"/>
            <a:tailEnd type="triangle"/>
          </a:ln>
          <a:effectLst/>
        </p:spPr>
      </p:cxnSp>
      <p:sp>
        <p:nvSpPr>
          <p:cNvPr id="5" name="Slide Number Placeholder 4">
            <a:extLst>
              <a:ext uri="{FF2B5EF4-FFF2-40B4-BE49-F238E27FC236}">
                <a16:creationId xmlns:a16="http://schemas.microsoft.com/office/drawing/2014/main" id="{66E73489-5EDB-7C4A-8F1D-CCE00A0E46BC}"/>
              </a:ext>
            </a:extLst>
          </p:cNvPr>
          <p:cNvSpPr>
            <a:spLocks noGrp="1"/>
          </p:cNvSpPr>
          <p:nvPr>
            <p:ph type="sldNum" sz="quarter" idx="12"/>
          </p:nvPr>
        </p:nvSpPr>
        <p:spPr/>
        <p:txBody>
          <a:bodyPr/>
          <a:lstStyle/>
          <a:p>
            <a:fld id="{3DB5E446-421A-E746-A83E-D1D14D8D9CBB}" type="slidenum">
              <a:rPr lang="en-US" smtClean="0"/>
              <a:pPr/>
              <a:t>14</a:t>
            </a:fld>
            <a:endParaRPr lang="en-US"/>
          </a:p>
        </p:txBody>
      </p:sp>
    </p:spTree>
    <p:extLst>
      <p:ext uri="{BB962C8B-B14F-4D97-AF65-F5344CB8AC3E}">
        <p14:creationId xmlns:p14="http://schemas.microsoft.com/office/powerpoint/2010/main" val="1127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26F21D3C-1C78-3343-A981-4D7F192AC2EB}"/>
              </a:ext>
            </a:extLst>
          </p:cNvPr>
          <p:cNvSpPr/>
          <p:nvPr/>
        </p:nvSpPr>
        <p:spPr>
          <a:xfrm>
            <a:off x="4775537" y="1634663"/>
            <a:ext cx="5440004" cy="3637932"/>
          </a:xfrm>
          <a:custGeom>
            <a:avLst/>
            <a:gdLst>
              <a:gd name="connsiteX0" fmla="*/ 8164 w 4792436"/>
              <a:gd name="connsiteY0" fmla="*/ 8164 h 3518807"/>
              <a:gd name="connsiteX1" fmla="*/ 0 w 4792436"/>
              <a:gd name="connsiteY1" fmla="*/ 1820636 h 3518807"/>
              <a:gd name="connsiteX2" fmla="*/ 2016579 w 4792436"/>
              <a:gd name="connsiteY2" fmla="*/ 1804307 h 3518807"/>
              <a:gd name="connsiteX3" fmla="*/ 1992086 w 4792436"/>
              <a:gd name="connsiteY3" fmla="*/ 3518807 h 3518807"/>
              <a:gd name="connsiteX4" fmla="*/ 4792436 w 4792436"/>
              <a:gd name="connsiteY4" fmla="*/ 3494314 h 3518807"/>
              <a:gd name="connsiteX5" fmla="*/ 4776107 w 4792436"/>
              <a:gd name="connsiteY5" fmla="*/ 8164 h 3518807"/>
              <a:gd name="connsiteX6" fmla="*/ 4686300 w 4792436"/>
              <a:gd name="connsiteY6" fmla="*/ 16328 h 3518807"/>
              <a:gd name="connsiteX7" fmla="*/ 4661807 w 4792436"/>
              <a:gd name="connsiteY7" fmla="*/ 0 h 3518807"/>
              <a:gd name="connsiteX8" fmla="*/ 8164 w 4792436"/>
              <a:gd name="connsiteY8" fmla="*/ 8164 h 3518807"/>
              <a:gd name="connsiteX0" fmla="*/ 8164 w 4792436"/>
              <a:gd name="connsiteY0" fmla="*/ 8164 h 3526971"/>
              <a:gd name="connsiteX1" fmla="*/ 0 w 4792436"/>
              <a:gd name="connsiteY1" fmla="*/ 1820636 h 3526971"/>
              <a:gd name="connsiteX2" fmla="*/ 2016579 w 4792436"/>
              <a:gd name="connsiteY2" fmla="*/ 1804307 h 3526971"/>
              <a:gd name="connsiteX3" fmla="*/ 2253343 w 4792436"/>
              <a:gd name="connsiteY3" fmla="*/ 3526971 h 3526971"/>
              <a:gd name="connsiteX4" fmla="*/ 4792436 w 4792436"/>
              <a:gd name="connsiteY4" fmla="*/ 3494314 h 3526971"/>
              <a:gd name="connsiteX5" fmla="*/ 4776107 w 4792436"/>
              <a:gd name="connsiteY5" fmla="*/ 8164 h 3526971"/>
              <a:gd name="connsiteX6" fmla="*/ 4686300 w 4792436"/>
              <a:gd name="connsiteY6" fmla="*/ 16328 h 3526971"/>
              <a:gd name="connsiteX7" fmla="*/ 4661807 w 4792436"/>
              <a:gd name="connsiteY7" fmla="*/ 0 h 3526971"/>
              <a:gd name="connsiteX8" fmla="*/ 8164 w 4792436"/>
              <a:gd name="connsiteY8" fmla="*/ 8164 h 3526971"/>
              <a:gd name="connsiteX0" fmla="*/ 8164 w 4792436"/>
              <a:gd name="connsiteY0" fmla="*/ 8164 h 3526971"/>
              <a:gd name="connsiteX1" fmla="*/ 0 w 4792436"/>
              <a:gd name="connsiteY1" fmla="*/ 1820636 h 3526971"/>
              <a:gd name="connsiteX2" fmla="*/ 2245179 w 4792436"/>
              <a:gd name="connsiteY2" fmla="*/ 1820635 h 3526971"/>
              <a:gd name="connsiteX3" fmla="*/ 2253343 w 4792436"/>
              <a:gd name="connsiteY3" fmla="*/ 3526971 h 3526971"/>
              <a:gd name="connsiteX4" fmla="*/ 4792436 w 4792436"/>
              <a:gd name="connsiteY4" fmla="*/ 3494314 h 3526971"/>
              <a:gd name="connsiteX5" fmla="*/ 4776107 w 4792436"/>
              <a:gd name="connsiteY5" fmla="*/ 8164 h 3526971"/>
              <a:gd name="connsiteX6" fmla="*/ 4686300 w 4792436"/>
              <a:gd name="connsiteY6" fmla="*/ 16328 h 3526971"/>
              <a:gd name="connsiteX7" fmla="*/ 4661807 w 4792436"/>
              <a:gd name="connsiteY7" fmla="*/ 0 h 3526971"/>
              <a:gd name="connsiteX8" fmla="*/ 8164 w 4792436"/>
              <a:gd name="connsiteY8" fmla="*/ 8164 h 3526971"/>
              <a:gd name="connsiteX0" fmla="*/ 8164 w 4792436"/>
              <a:gd name="connsiteY0" fmla="*/ 13705 h 3532512"/>
              <a:gd name="connsiteX1" fmla="*/ 0 w 4792436"/>
              <a:gd name="connsiteY1" fmla="*/ 1826177 h 3532512"/>
              <a:gd name="connsiteX2" fmla="*/ 2245179 w 4792436"/>
              <a:gd name="connsiteY2" fmla="*/ 1826176 h 3532512"/>
              <a:gd name="connsiteX3" fmla="*/ 2253343 w 4792436"/>
              <a:gd name="connsiteY3" fmla="*/ 3532512 h 3532512"/>
              <a:gd name="connsiteX4" fmla="*/ 4792436 w 4792436"/>
              <a:gd name="connsiteY4" fmla="*/ 3499855 h 3532512"/>
              <a:gd name="connsiteX5" fmla="*/ 4776107 w 4792436"/>
              <a:gd name="connsiteY5" fmla="*/ 13705 h 3532512"/>
              <a:gd name="connsiteX6" fmla="*/ 4686300 w 4792436"/>
              <a:gd name="connsiteY6" fmla="*/ 21869 h 3532512"/>
              <a:gd name="connsiteX7" fmla="*/ 4750476 w 4792436"/>
              <a:gd name="connsiteY7" fmla="*/ 0 h 3532512"/>
              <a:gd name="connsiteX8" fmla="*/ 8164 w 4792436"/>
              <a:gd name="connsiteY8" fmla="*/ 13705 h 3532512"/>
              <a:gd name="connsiteX0" fmla="*/ 8164 w 5108826"/>
              <a:gd name="connsiteY0" fmla="*/ 262849 h 3781656"/>
              <a:gd name="connsiteX1" fmla="*/ 0 w 5108826"/>
              <a:gd name="connsiteY1" fmla="*/ 2075321 h 3781656"/>
              <a:gd name="connsiteX2" fmla="*/ 2245179 w 5108826"/>
              <a:gd name="connsiteY2" fmla="*/ 2075320 h 3781656"/>
              <a:gd name="connsiteX3" fmla="*/ 2253343 w 5108826"/>
              <a:gd name="connsiteY3" fmla="*/ 3781656 h 3781656"/>
              <a:gd name="connsiteX4" fmla="*/ 4792436 w 5108826"/>
              <a:gd name="connsiteY4" fmla="*/ 3748999 h 3781656"/>
              <a:gd name="connsiteX5" fmla="*/ 4776107 w 5108826"/>
              <a:gd name="connsiteY5" fmla="*/ 262849 h 3781656"/>
              <a:gd name="connsiteX6" fmla="*/ 4750476 w 5108826"/>
              <a:gd name="connsiteY6" fmla="*/ 249144 h 3781656"/>
              <a:gd name="connsiteX7" fmla="*/ 8164 w 5108826"/>
              <a:gd name="connsiteY7" fmla="*/ 262849 h 3781656"/>
              <a:gd name="connsiteX0" fmla="*/ 8164 w 5150022"/>
              <a:gd name="connsiteY0" fmla="*/ 258494 h 3777301"/>
              <a:gd name="connsiteX1" fmla="*/ 0 w 5150022"/>
              <a:gd name="connsiteY1" fmla="*/ 2070966 h 3777301"/>
              <a:gd name="connsiteX2" fmla="*/ 2245179 w 5150022"/>
              <a:gd name="connsiteY2" fmla="*/ 2070965 h 3777301"/>
              <a:gd name="connsiteX3" fmla="*/ 2253343 w 5150022"/>
              <a:gd name="connsiteY3" fmla="*/ 3777301 h 3777301"/>
              <a:gd name="connsiteX4" fmla="*/ 4792436 w 5150022"/>
              <a:gd name="connsiteY4" fmla="*/ 3744644 h 3777301"/>
              <a:gd name="connsiteX5" fmla="*/ 4776107 w 5150022"/>
              <a:gd name="connsiteY5" fmla="*/ 258494 h 3777301"/>
              <a:gd name="connsiteX6" fmla="*/ 4805894 w 5150022"/>
              <a:gd name="connsiteY6" fmla="*/ 261415 h 3777301"/>
              <a:gd name="connsiteX7" fmla="*/ 8164 w 5150022"/>
              <a:gd name="connsiteY7" fmla="*/ 258494 h 3777301"/>
              <a:gd name="connsiteX0" fmla="*/ 8164 w 5121066"/>
              <a:gd name="connsiteY0" fmla="*/ 257073 h 3775880"/>
              <a:gd name="connsiteX1" fmla="*/ 0 w 5121066"/>
              <a:gd name="connsiteY1" fmla="*/ 2069545 h 3775880"/>
              <a:gd name="connsiteX2" fmla="*/ 2245179 w 5121066"/>
              <a:gd name="connsiteY2" fmla="*/ 2069544 h 3775880"/>
              <a:gd name="connsiteX3" fmla="*/ 2253343 w 5121066"/>
              <a:gd name="connsiteY3" fmla="*/ 3775880 h 3775880"/>
              <a:gd name="connsiteX4" fmla="*/ 4792436 w 5121066"/>
              <a:gd name="connsiteY4" fmla="*/ 3743223 h 3775880"/>
              <a:gd name="connsiteX5" fmla="*/ 4776107 w 5121066"/>
              <a:gd name="connsiteY5" fmla="*/ 257073 h 3775880"/>
              <a:gd name="connsiteX6" fmla="*/ 4767102 w 5121066"/>
              <a:gd name="connsiteY6" fmla="*/ 265536 h 3775880"/>
              <a:gd name="connsiteX7" fmla="*/ 8164 w 5121066"/>
              <a:gd name="connsiteY7" fmla="*/ 257073 h 3775880"/>
              <a:gd name="connsiteX0" fmla="*/ 8164 w 5137546"/>
              <a:gd name="connsiteY0" fmla="*/ 259929 h 3778736"/>
              <a:gd name="connsiteX1" fmla="*/ 0 w 5137546"/>
              <a:gd name="connsiteY1" fmla="*/ 2072401 h 3778736"/>
              <a:gd name="connsiteX2" fmla="*/ 2245179 w 5137546"/>
              <a:gd name="connsiteY2" fmla="*/ 2072400 h 3778736"/>
              <a:gd name="connsiteX3" fmla="*/ 2253343 w 5137546"/>
              <a:gd name="connsiteY3" fmla="*/ 3778736 h 3778736"/>
              <a:gd name="connsiteX4" fmla="*/ 4792436 w 5137546"/>
              <a:gd name="connsiteY4" fmla="*/ 3746079 h 3778736"/>
              <a:gd name="connsiteX5" fmla="*/ 4776107 w 5137546"/>
              <a:gd name="connsiteY5" fmla="*/ 259929 h 3778736"/>
              <a:gd name="connsiteX6" fmla="*/ 4789270 w 5137546"/>
              <a:gd name="connsiteY6" fmla="*/ 257308 h 3778736"/>
              <a:gd name="connsiteX7" fmla="*/ 8164 w 5137546"/>
              <a:gd name="connsiteY7" fmla="*/ 259929 h 3778736"/>
              <a:gd name="connsiteX0" fmla="*/ 4789270 w 5166920"/>
              <a:gd name="connsiteY0" fmla="*/ 254019 h 3775447"/>
              <a:gd name="connsiteX1" fmla="*/ 8164 w 5166920"/>
              <a:gd name="connsiteY1" fmla="*/ 256640 h 3775447"/>
              <a:gd name="connsiteX2" fmla="*/ 0 w 5166920"/>
              <a:gd name="connsiteY2" fmla="*/ 2069112 h 3775447"/>
              <a:gd name="connsiteX3" fmla="*/ 2245179 w 5166920"/>
              <a:gd name="connsiteY3" fmla="*/ 2069111 h 3775447"/>
              <a:gd name="connsiteX4" fmla="*/ 2253343 w 5166920"/>
              <a:gd name="connsiteY4" fmla="*/ 3775447 h 3775447"/>
              <a:gd name="connsiteX5" fmla="*/ 4792436 w 5166920"/>
              <a:gd name="connsiteY5" fmla="*/ 3742790 h 3775447"/>
              <a:gd name="connsiteX6" fmla="*/ 4776107 w 5166920"/>
              <a:gd name="connsiteY6" fmla="*/ 256640 h 3775447"/>
              <a:gd name="connsiteX7" fmla="*/ 4880710 w 5166920"/>
              <a:gd name="connsiteY7" fmla="*/ 345459 h 3775447"/>
              <a:gd name="connsiteX0" fmla="*/ 4789270 w 4792436"/>
              <a:gd name="connsiteY0" fmla="*/ 0 h 3521428"/>
              <a:gd name="connsiteX1" fmla="*/ 8164 w 4792436"/>
              <a:gd name="connsiteY1" fmla="*/ 2621 h 3521428"/>
              <a:gd name="connsiteX2" fmla="*/ 0 w 4792436"/>
              <a:gd name="connsiteY2" fmla="*/ 1815093 h 3521428"/>
              <a:gd name="connsiteX3" fmla="*/ 2245179 w 4792436"/>
              <a:gd name="connsiteY3" fmla="*/ 1815092 h 3521428"/>
              <a:gd name="connsiteX4" fmla="*/ 2253343 w 4792436"/>
              <a:gd name="connsiteY4" fmla="*/ 3521428 h 3521428"/>
              <a:gd name="connsiteX5" fmla="*/ 4792436 w 4792436"/>
              <a:gd name="connsiteY5" fmla="*/ 3488771 h 3521428"/>
              <a:gd name="connsiteX6" fmla="*/ 4776107 w 4792436"/>
              <a:gd name="connsiteY6" fmla="*/ 2621 h 3521428"/>
              <a:gd name="connsiteX0" fmla="*/ 4789270 w 4792436"/>
              <a:gd name="connsiteY0" fmla="*/ 3729 h 3525157"/>
              <a:gd name="connsiteX1" fmla="*/ 8164 w 4792436"/>
              <a:gd name="connsiteY1" fmla="*/ 6350 h 3525157"/>
              <a:gd name="connsiteX2" fmla="*/ 0 w 4792436"/>
              <a:gd name="connsiteY2" fmla="*/ 1818822 h 3525157"/>
              <a:gd name="connsiteX3" fmla="*/ 2245179 w 4792436"/>
              <a:gd name="connsiteY3" fmla="*/ 1818821 h 3525157"/>
              <a:gd name="connsiteX4" fmla="*/ 2253343 w 4792436"/>
              <a:gd name="connsiteY4" fmla="*/ 3525157 h 3525157"/>
              <a:gd name="connsiteX5" fmla="*/ 4792436 w 4792436"/>
              <a:gd name="connsiteY5" fmla="*/ 3492500 h 3525157"/>
              <a:gd name="connsiteX6" fmla="*/ 4766582 w 4792436"/>
              <a:gd name="connsiteY6" fmla="*/ 0 h 3525157"/>
              <a:gd name="connsiteX0" fmla="*/ 4763870 w 4792436"/>
              <a:gd name="connsiteY0" fmla="*/ 35479 h 3525157"/>
              <a:gd name="connsiteX1" fmla="*/ 8164 w 4792436"/>
              <a:gd name="connsiteY1" fmla="*/ 6350 h 3525157"/>
              <a:gd name="connsiteX2" fmla="*/ 0 w 4792436"/>
              <a:gd name="connsiteY2" fmla="*/ 1818822 h 3525157"/>
              <a:gd name="connsiteX3" fmla="*/ 2245179 w 4792436"/>
              <a:gd name="connsiteY3" fmla="*/ 1818821 h 3525157"/>
              <a:gd name="connsiteX4" fmla="*/ 2253343 w 4792436"/>
              <a:gd name="connsiteY4" fmla="*/ 3525157 h 3525157"/>
              <a:gd name="connsiteX5" fmla="*/ 4792436 w 4792436"/>
              <a:gd name="connsiteY5" fmla="*/ 3492500 h 3525157"/>
              <a:gd name="connsiteX6" fmla="*/ 4766582 w 4792436"/>
              <a:gd name="connsiteY6" fmla="*/ 0 h 3525157"/>
              <a:gd name="connsiteX0" fmla="*/ 4763870 w 4792436"/>
              <a:gd name="connsiteY0" fmla="*/ 29129 h 3518807"/>
              <a:gd name="connsiteX1" fmla="*/ 8164 w 4792436"/>
              <a:gd name="connsiteY1" fmla="*/ 0 h 3518807"/>
              <a:gd name="connsiteX2" fmla="*/ 0 w 4792436"/>
              <a:gd name="connsiteY2" fmla="*/ 1812472 h 3518807"/>
              <a:gd name="connsiteX3" fmla="*/ 2245179 w 4792436"/>
              <a:gd name="connsiteY3" fmla="*/ 1812471 h 3518807"/>
              <a:gd name="connsiteX4" fmla="*/ 2253343 w 4792436"/>
              <a:gd name="connsiteY4" fmla="*/ 3518807 h 3518807"/>
              <a:gd name="connsiteX5" fmla="*/ 4792436 w 4792436"/>
              <a:gd name="connsiteY5" fmla="*/ 3486150 h 3518807"/>
              <a:gd name="connsiteX6" fmla="*/ 4766582 w 4792436"/>
              <a:gd name="connsiteY6" fmla="*/ 28575 h 3518807"/>
              <a:gd name="connsiteX0" fmla="*/ 4763870 w 4792436"/>
              <a:gd name="connsiteY0" fmla="*/ 29129 h 3518807"/>
              <a:gd name="connsiteX1" fmla="*/ 8164 w 4792436"/>
              <a:gd name="connsiteY1" fmla="*/ 0 h 3518807"/>
              <a:gd name="connsiteX2" fmla="*/ 0 w 4792436"/>
              <a:gd name="connsiteY2" fmla="*/ 1812472 h 3518807"/>
              <a:gd name="connsiteX3" fmla="*/ 2245179 w 4792436"/>
              <a:gd name="connsiteY3" fmla="*/ 1812471 h 3518807"/>
              <a:gd name="connsiteX4" fmla="*/ 2253343 w 4792436"/>
              <a:gd name="connsiteY4" fmla="*/ 3518807 h 3518807"/>
              <a:gd name="connsiteX5" fmla="*/ 4792436 w 4792436"/>
              <a:gd name="connsiteY5" fmla="*/ 3486150 h 3518807"/>
              <a:gd name="connsiteX6" fmla="*/ 4769757 w 4792436"/>
              <a:gd name="connsiteY6" fmla="*/ 12700 h 3518807"/>
              <a:gd name="connsiteX0" fmla="*/ 4763870 w 4769757"/>
              <a:gd name="connsiteY0" fmla="*/ 29129 h 3683000"/>
              <a:gd name="connsiteX1" fmla="*/ 8164 w 4769757"/>
              <a:gd name="connsiteY1" fmla="*/ 0 h 3683000"/>
              <a:gd name="connsiteX2" fmla="*/ 0 w 4769757"/>
              <a:gd name="connsiteY2" fmla="*/ 1812472 h 3683000"/>
              <a:gd name="connsiteX3" fmla="*/ 2245179 w 4769757"/>
              <a:gd name="connsiteY3" fmla="*/ 1812471 h 3683000"/>
              <a:gd name="connsiteX4" fmla="*/ 2253343 w 4769757"/>
              <a:gd name="connsiteY4" fmla="*/ 3518807 h 3683000"/>
              <a:gd name="connsiteX5" fmla="*/ 4744811 w 4769757"/>
              <a:gd name="connsiteY5" fmla="*/ 3683000 h 3683000"/>
              <a:gd name="connsiteX6" fmla="*/ 4769757 w 4769757"/>
              <a:gd name="connsiteY6" fmla="*/ 12700 h 3683000"/>
              <a:gd name="connsiteX0" fmla="*/ 4763870 w 4769757"/>
              <a:gd name="connsiteY0" fmla="*/ 29129 h 3683907"/>
              <a:gd name="connsiteX1" fmla="*/ 8164 w 4769757"/>
              <a:gd name="connsiteY1" fmla="*/ 0 h 3683907"/>
              <a:gd name="connsiteX2" fmla="*/ 0 w 4769757"/>
              <a:gd name="connsiteY2" fmla="*/ 1812472 h 3683907"/>
              <a:gd name="connsiteX3" fmla="*/ 2245179 w 4769757"/>
              <a:gd name="connsiteY3" fmla="*/ 1812471 h 3683907"/>
              <a:gd name="connsiteX4" fmla="*/ 2256518 w 4769757"/>
              <a:gd name="connsiteY4" fmla="*/ 3683907 h 3683907"/>
              <a:gd name="connsiteX5" fmla="*/ 4744811 w 4769757"/>
              <a:gd name="connsiteY5" fmla="*/ 3683000 h 3683907"/>
              <a:gd name="connsiteX6" fmla="*/ 4769757 w 4769757"/>
              <a:gd name="connsiteY6" fmla="*/ 12700 h 3683907"/>
              <a:gd name="connsiteX0" fmla="*/ 4763870 w 4769757"/>
              <a:gd name="connsiteY0" fmla="*/ 29129 h 3683907"/>
              <a:gd name="connsiteX1" fmla="*/ 8164 w 4769757"/>
              <a:gd name="connsiteY1" fmla="*/ 0 h 3683907"/>
              <a:gd name="connsiteX2" fmla="*/ 0 w 4769757"/>
              <a:gd name="connsiteY2" fmla="*/ 1812472 h 3683907"/>
              <a:gd name="connsiteX3" fmla="*/ 2226129 w 4769757"/>
              <a:gd name="connsiteY3" fmla="*/ 1863271 h 3683907"/>
              <a:gd name="connsiteX4" fmla="*/ 2256518 w 4769757"/>
              <a:gd name="connsiteY4" fmla="*/ 3683907 h 3683907"/>
              <a:gd name="connsiteX5" fmla="*/ 4744811 w 4769757"/>
              <a:gd name="connsiteY5" fmla="*/ 3683000 h 3683907"/>
              <a:gd name="connsiteX6" fmla="*/ 4769757 w 4769757"/>
              <a:gd name="connsiteY6" fmla="*/ 12700 h 3683907"/>
              <a:gd name="connsiteX0" fmla="*/ 4798795 w 4804682"/>
              <a:gd name="connsiteY0" fmla="*/ 29129 h 3683907"/>
              <a:gd name="connsiteX1" fmla="*/ 43089 w 4804682"/>
              <a:gd name="connsiteY1" fmla="*/ 0 h 3683907"/>
              <a:gd name="connsiteX2" fmla="*/ 0 w 4804682"/>
              <a:gd name="connsiteY2" fmla="*/ 1856922 h 3683907"/>
              <a:gd name="connsiteX3" fmla="*/ 2261054 w 4804682"/>
              <a:gd name="connsiteY3" fmla="*/ 1863271 h 3683907"/>
              <a:gd name="connsiteX4" fmla="*/ 2291443 w 4804682"/>
              <a:gd name="connsiteY4" fmla="*/ 3683907 h 3683907"/>
              <a:gd name="connsiteX5" fmla="*/ 4779736 w 4804682"/>
              <a:gd name="connsiteY5" fmla="*/ 3683000 h 3683907"/>
              <a:gd name="connsiteX6" fmla="*/ 4804682 w 4804682"/>
              <a:gd name="connsiteY6" fmla="*/ 12700 h 3683907"/>
              <a:gd name="connsiteX0" fmla="*/ 4798795 w 4804682"/>
              <a:gd name="connsiteY0" fmla="*/ 16429 h 3671207"/>
              <a:gd name="connsiteX1" fmla="*/ 4989 w 4804682"/>
              <a:gd name="connsiteY1" fmla="*/ 9525 h 3671207"/>
              <a:gd name="connsiteX2" fmla="*/ 0 w 4804682"/>
              <a:gd name="connsiteY2" fmla="*/ 1844222 h 3671207"/>
              <a:gd name="connsiteX3" fmla="*/ 2261054 w 4804682"/>
              <a:gd name="connsiteY3" fmla="*/ 1850571 h 3671207"/>
              <a:gd name="connsiteX4" fmla="*/ 2291443 w 4804682"/>
              <a:gd name="connsiteY4" fmla="*/ 3671207 h 3671207"/>
              <a:gd name="connsiteX5" fmla="*/ 4779736 w 4804682"/>
              <a:gd name="connsiteY5" fmla="*/ 3670300 h 3671207"/>
              <a:gd name="connsiteX6" fmla="*/ 4804682 w 4804682"/>
              <a:gd name="connsiteY6" fmla="*/ 0 h 3671207"/>
              <a:gd name="connsiteX0" fmla="*/ 4798795 w 4852564"/>
              <a:gd name="connsiteY0" fmla="*/ 16429 h 3671207"/>
              <a:gd name="connsiteX1" fmla="*/ 4989 w 4852564"/>
              <a:gd name="connsiteY1" fmla="*/ 9525 h 3671207"/>
              <a:gd name="connsiteX2" fmla="*/ 0 w 4852564"/>
              <a:gd name="connsiteY2" fmla="*/ 1844222 h 3671207"/>
              <a:gd name="connsiteX3" fmla="*/ 2261054 w 4852564"/>
              <a:gd name="connsiteY3" fmla="*/ 1850571 h 3671207"/>
              <a:gd name="connsiteX4" fmla="*/ 2291443 w 4852564"/>
              <a:gd name="connsiteY4" fmla="*/ 3671207 h 3671207"/>
              <a:gd name="connsiteX5" fmla="*/ 4852564 w 4852564"/>
              <a:gd name="connsiteY5" fmla="*/ 3662208 h 3671207"/>
              <a:gd name="connsiteX6" fmla="*/ 4804682 w 4852564"/>
              <a:gd name="connsiteY6" fmla="*/ 0 h 3671207"/>
              <a:gd name="connsiteX0" fmla="*/ 4798795 w 4852564"/>
              <a:gd name="connsiteY0" fmla="*/ 6904 h 3661682"/>
              <a:gd name="connsiteX1" fmla="*/ 4989 w 4852564"/>
              <a:gd name="connsiteY1" fmla="*/ 0 h 3661682"/>
              <a:gd name="connsiteX2" fmla="*/ 0 w 4852564"/>
              <a:gd name="connsiteY2" fmla="*/ 1834697 h 3661682"/>
              <a:gd name="connsiteX3" fmla="*/ 2261054 w 4852564"/>
              <a:gd name="connsiteY3" fmla="*/ 1841046 h 3661682"/>
              <a:gd name="connsiteX4" fmla="*/ 2291443 w 4852564"/>
              <a:gd name="connsiteY4" fmla="*/ 3661682 h 3661682"/>
              <a:gd name="connsiteX5" fmla="*/ 4852564 w 4852564"/>
              <a:gd name="connsiteY5" fmla="*/ 3652683 h 3661682"/>
              <a:gd name="connsiteX6" fmla="*/ 4837050 w 4852564"/>
              <a:gd name="connsiteY6" fmla="*/ 6659 h 3661682"/>
              <a:gd name="connsiteX0" fmla="*/ 4863531 w 4863531"/>
              <a:gd name="connsiteY0" fmla="*/ 0 h 3662870"/>
              <a:gd name="connsiteX1" fmla="*/ 4989 w 4863531"/>
              <a:gd name="connsiteY1" fmla="*/ 1188 h 3662870"/>
              <a:gd name="connsiteX2" fmla="*/ 0 w 4863531"/>
              <a:gd name="connsiteY2" fmla="*/ 1835885 h 3662870"/>
              <a:gd name="connsiteX3" fmla="*/ 2261054 w 4863531"/>
              <a:gd name="connsiteY3" fmla="*/ 1842234 h 3662870"/>
              <a:gd name="connsiteX4" fmla="*/ 2291443 w 4863531"/>
              <a:gd name="connsiteY4" fmla="*/ 3662870 h 3662870"/>
              <a:gd name="connsiteX5" fmla="*/ 4852564 w 4863531"/>
              <a:gd name="connsiteY5" fmla="*/ 3653871 h 3662870"/>
              <a:gd name="connsiteX6" fmla="*/ 4837050 w 4863531"/>
              <a:gd name="connsiteY6" fmla="*/ 7847 h 3662870"/>
              <a:gd name="connsiteX0" fmla="*/ 4863531 w 4863531"/>
              <a:gd name="connsiteY0" fmla="*/ 0 h 3662870"/>
              <a:gd name="connsiteX1" fmla="*/ 4989 w 4863531"/>
              <a:gd name="connsiteY1" fmla="*/ 1188 h 3662870"/>
              <a:gd name="connsiteX2" fmla="*/ 0 w 4863531"/>
              <a:gd name="connsiteY2" fmla="*/ 1835885 h 3662870"/>
              <a:gd name="connsiteX3" fmla="*/ 2261054 w 4863531"/>
              <a:gd name="connsiteY3" fmla="*/ 1842234 h 3662870"/>
              <a:gd name="connsiteX4" fmla="*/ 2291443 w 4863531"/>
              <a:gd name="connsiteY4" fmla="*/ 3662870 h 3662870"/>
              <a:gd name="connsiteX5" fmla="*/ 4828288 w 4863531"/>
              <a:gd name="connsiteY5" fmla="*/ 3645779 h 3662870"/>
              <a:gd name="connsiteX6" fmla="*/ 4837050 w 4863531"/>
              <a:gd name="connsiteY6" fmla="*/ 7847 h 3662870"/>
              <a:gd name="connsiteX0" fmla="*/ 4863531 w 4863531"/>
              <a:gd name="connsiteY0" fmla="*/ 0 h 3645779"/>
              <a:gd name="connsiteX1" fmla="*/ 4989 w 4863531"/>
              <a:gd name="connsiteY1" fmla="*/ 1188 h 3645779"/>
              <a:gd name="connsiteX2" fmla="*/ 0 w 4863531"/>
              <a:gd name="connsiteY2" fmla="*/ 1835885 h 3645779"/>
              <a:gd name="connsiteX3" fmla="*/ 2261054 w 4863531"/>
              <a:gd name="connsiteY3" fmla="*/ 1842234 h 3645779"/>
              <a:gd name="connsiteX4" fmla="*/ 2153879 w 4863531"/>
              <a:gd name="connsiteY4" fmla="*/ 3638594 h 3645779"/>
              <a:gd name="connsiteX5" fmla="*/ 4828288 w 4863531"/>
              <a:gd name="connsiteY5" fmla="*/ 3645779 h 3645779"/>
              <a:gd name="connsiteX6" fmla="*/ 4837050 w 4863531"/>
              <a:gd name="connsiteY6" fmla="*/ 7847 h 3645779"/>
              <a:gd name="connsiteX0" fmla="*/ 4863531 w 4863531"/>
              <a:gd name="connsiteY0" fmla="*/ 0 h 3645779"/>
              <a:gd name="connsiteX1" fmla="*/ 4989 w 4863531"/>
              <a:gd name="connsiteY1" fmla="*/ 1188 h 3645779"/>
              <a:gd name="connsiteX2" fmla="*/ 0 w 4863531"/>
              <a:gd name="connsiteY2" fmla="*/ 1835885 h 3645779"/>
              <a:gd name="connsiteX3" fmla="*/ 2115398 w 4863531"/>
              <a:gd name="connsiteY3" fmla="*/ 1785590 h 3645779"/>
              <a:gd name="connsiteX4" fmla="*/ 2153879 w 4863531"/>
              <a:gd name="connsiteY4" fmla="*/ 3638594 h 3645779"/>
              <a:gd name="connsiteX5" fmla="*/ 4828288 w 4863531"/>
              <a:gd name="connsiteY5" fmla="*/ 3645779 h 3645779"/>
              <a:gd name="connsiteX6" fmla="*/ 4837050 w 4863531"/>
              <a:gd name="connsiteY6" fmla="*/ 7847 h 3645779"/>
              <a:gd name="connsiteX0" fmla="*/ 4858560 w 4858560"/>
              <a:gd name="connsiteY0" fmla="*/ 0 h 3645779"/>
              <a:gd name="connsiteX1" fmla="*/ 18 w 4858560"/>
              <a:gd name="connsiteY1" fmla="*/ 1188 h 3645779"/>
              <a:gd name="connsiteX2" fmla="*/ 318711 w 4858560"/>
              <a:gd name="connsiteY2" fmla="*/ 1795425 h 3645779"/>
              <a:gd name="connsiteX3" fmla="*/ 2110427 w 4858560"/>
              <a:gd name="connsiteY3" fmla="*/ 1785590 h 3645779"/>
              <a:gd name="connsiteX4" fmla="*/ 2148908 w 4858560"/>
              <a:gd name="connsiteY4" fmla="*/ 3638594 h 3645779"/>
              <a:gd name="connsiteX5" fmla="*/ 4823317 w 4858560"/>
              <a:gd name="connsiteY5" fmla="*/ 3645779 h 3645779"/>
              <a:gd name="connsiteX6" fmla="*/ 4832079 w 4858560"/>
              <a:gd name="connsiteY6" fmla="*/ 7847 h 3645779"/>
              <a:gd name="connsiteX0" fmla="*/ 4858560 w 4858560"/>
              <a:gd name="connsiteY0" fmla="*/ 0 h 3645779"/>
              <a:gd name="connsiteX1" fmla="*/ 18 w 4858560"/>
              <a:gd name="connsiteY1" fmla="*/ 1188 h 3645779"/>
              <a:gd name="connsiteX2" fmla="*/ 318711 w 4858560"/>
              <a:gd name="connsiteY2" fmla="*/ 1795425 h 3645779"/>
              <a:gd name="connsiteX3" fmla="*/ 2110427 w 4858560"/>
              <a:gd name="connsiteY3" fmla="*/ 1785590 h 3645779"/>
              <a:gd name="connsiteX4" fmla="*/ 2148908 w 4858560"/>
              <a:gd name="connsiteY4" fmla="*/ 3638594 h 3645779"/>
              <a:gd name="connsiteX5" fmla="*/ 4823317 w 4858560"/>
              <a:gd name="connsiteY5" fmla="*/ 3645779 h 3645779"/>
              <a:gd name="connsiteX6" fmla="*/ 4832079 w 4858560"/>
              <a:gd name="connsiteY6" fmla="*/ 7847 h 3645779"/>
              <a:gd name="connsiteX0" fmla="*/ 4858575 w 4858575"/>
              <a:gd name="connsiteY0" fmla="*/ 0 h 3645779"/>
              <a:gd name="connsiteX1" fmla="*/ 33 w 4858575"/>
              <a:gd name="connsiteY1" fmla="*/ 1188 h 3645779"/>
              <a:gd name="connsiteX2" fmla="*/ 318726 w 4858575"/>
              <a:gd name="connsiteY2" fmla="*/ 1795425 h 3645779"/>
              <a:gd name="connsiteX3" fmla="*/ 2110442 w 4858575"/>
              <a:gd name="connsiteY3" fmla="*/ 1785590 h 3645779"/>
              <a:gd name="connsiteX4" fmla="*/ 2148923 w 4858575"/>
              <a:gd name="connsiteY4" fmla="*/ 3638594 h 3645779"/>
              <a:gd name="connsiteX5" fmla="*/ 4823332 w 4858575"/>
              <a:gd name="connsiteY5" fmla="*/ 3645779 h 3645779"/>
              <a:gd name="connsiteX6" fmla="*/ 4832094 w 4858575"/>
              <a:gd name="connsiteY6" fmla="*/ 7847 h 3645779"/>
              <a:gd name="connsiteX0" fmla="*/ 4616730 w 4616730"/>
              <a:gd name="connsiteY0" fmla="*/ 0 h 3645779"/>
              <a:gd name="connsiteX1" fmla="*/ 57594 w 4616730"/>
              <a:gd name="connsiteY1" fmla="*/ 9280 h 3645779"/>
              <a:gd name="connsiteX2" fmla="*/ 76881 w 4616730"/>
              <a:gd name="connsiteY2" fmla="*/ 1795425 h 3645779"/>
              <a:gd name="connsiteX3" fmla="*/ 1868597 w 4616730"/>
              <a:gd name="connsiteY3" fmla="*/ 1785590 h 3645779"/>
              <a:gd name="connsiteX4" fmla="*/ 1907078 w 4616730"/>
              <a:gd name="connsiteY4" fmla="*/ 3638594 h 3645779"/>
              <a:gd name="connsiteX5" fmla="*/ 4581487 w 4616730"/>
              <a:gd name="connsiteY5" fmla="*/ 3645779 h 3645779"/>
              <a:gd name="connsiteX6" fmla="*/ 4590249 w 4616730"/>
              <a:gd name="connsiteY6" fmla="*/ 7847 h 3645779"/>
              <a:gd name="connsiteX0" fmla="*/ 4614708 w 4614708"/>
              <a:gd name="connsiteY0" fmla="*/ 0 h 3645779"/>
              <a:gd name="connsiteX1" fmla="*/ 55572 w 4614708"/>
              <a:gd name="connsiteY1" fmla="*/ 9280 h 3645779"/>
              <a:gd name="connsiteX2" fmla="*/ 74859 w 4614708"/>
              <a:gd name="connsiteY2" fmla="*/ 1795425 h 3645779"/>
              <a:gd name="connsiteX3" fmla="*/ 1866575 w 4614708"/>
              <a:gd name="connsiteY3" fmla="*/ 1785590 h 3645779"/>
              <a:gd name="connsiteX4" fmla="*/ 1905056 w 4614708"/>
              <a:gd name="connsiteY4" fmla="*/ 3638594 h 3645779"/>
              <a:gd name="connsiteX5" fmla="*/ 4579465 w 4614708"/>
              <a:gd name="connsiteY5" fmla="*/ 3645779 h 3645779"/>
              <a:gd name="connsiteX6" fmla="*/ 4588227 w 4614708"/>
              <a:gd name="connsiteY6" fmla="*/ 7847 h 3645779"/>
              <a:gd name="connsiteX0" fmla="*/ 4559136 w 4559136"/>
              <a:gd name="connsiteY0" fmla="*/ 0 h 3645779"/>
              <a:gd name="connsiteX1" fmla="*/ 0 w 4559136"/>
              <a:gd name="connsiteY1" fmla="*/ 9280 h 3645779"/>
              <a:gd name="connsiteX2" fmla="*/ 19287 w 4559136"/>
              <a:gd name="connsiteY2" fmla="*/ 1795425 h 3645779"/>
              <a:gd name="connsiteX3" fmla="*/ 1811003 w 4559136"/>
              <a:gd name="connsiteY3" fmla="*/ 1785590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4559136 w 4559136"/>
              <a:gd name="connsiteY0" fmla="*/ 0 h 3645779"/>
              <a:gd name="connsiteX1" fmla="*/ 0 w 4559136"/>
              <a:gd name="connsiteY1" fmla="*/ 9280 h 3645779"/>
              <a:gd name="connsiteX2" fmla="*/ 19287 w 4559136"/>
              <a:gd name="connsiteY2" fmla="*/ 1795425 h 3645779"/>
              <a:gd name="connsiteX3" fmla="*/ 1851464 w 4559136"/>
              <a:gd name="connsiteY3" fmla="*/ 1769406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4559136 w 4559136"/>
              <a:gd name="connsiteY0" fmla="*/ 0 h 3645779"/>
              <a:gd name="connsiteX1" fmla="*/ 0 w 4559136"/>
              <a:gd name="connsiteY1" fmla="*/ 9280 h 3645779"/>
              <a:gd name="connsiteX2" fmla="*/ 19287 w 4559136"/>
              <a:gd name="connsiteY2" fmla="*/ 1771149 h 3645779"/>
              <a:gd name="connsiteX3" fmla="*/ 1851464 w 4559136"/>
              <a:gd name="connsiteY3" fmla="*/ 1769406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5462341 w 5462341"/>
              <a:gd name="connsiteY0" fmla="*/ 0 h 3645779"/>
              <a:gd name="connsiteX1" fmla="*/ 903205 w 5462341"/>
              <a:gd name="connsiteY1" fmla="*/ 9280 h 3645779"/>
              <a:gd name="connsiteX2" fmla="*/ 0 w 5462341"/>
              <a:gd name="connsiteY2" fmla="*/ 1827793 h 3645779"/>
              <a:gd name="connsiteX3" fmla="*/ 2754669 w 5462341"/>
              <a:gd name="connsiteY3" fmla="*/ 1769406 h 3645779"/>
              <a:gd name="connsiteX4" fmla="*/ 2752689 w 5462341"/>
              <a:gd name="connsiteY4" fmla="*/ 3638594 h 3645779"/>
              <a:gd name="connsiteX5" fmla="*/ 5427098 w 5462341"/>
              <a:gd name="connsiteY5" fmla="*/ 3645779 h 3645779"/>
              <a:gd name="connsiteX6" fmla="*/ 5435860 w 5462341"/>
              <a:gd name="connsiteY6" fmla="*/ 7847 h 3645779"/>
              <a:gd name="connsiteX0" fmla="*/ 5465444 w 5465444"/>
              <a:gd name="connsiteY0" fmla="*/ 0 h 3645779"/>
              <a:gd name="connsiteX1" fmla="*/ 0 w 5465444"/>
              <a:gd name="connsiteY1" fmla="*/ 17372 h 3645779"/>
              <a:gd name="connsiteX2" fmla="*/ 3103 w 5465444"/>
              <a:gd name="connsiteY2" fmla="*/ 1827793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11195 w 5465444"/>
              <a:gd name="connsiteY2" fmla="*/ 1779241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59747 w 5465444"/>
              <a:gd name="connsiteY2" fmla="*/ 468331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59747 w 5465444"/>
              <a:gd name="connsiteY2" fmla="*/ 468331 h 3645779"/>
              <a:gd name="connsiteX3" fmla="*/ 2531195 w 5465444"/>
              <a:gd name="connsiteY3" fmla="*/ 3112684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59747 w 5465444"/>
              <a:gd name="connsiteY2" fmla="*/ 468331 h 3645779"/>
              <a:gd name="connsiteX3" fmla="*/ 2757772 w 5465444"/>
              <a:gd name="connsiteY3" fmla="*/ 3104592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59747 w 5465444"/>
              <a:gd name="connsiteY2" fmla="*/ 468331 h 3645779"/>
              <a:gd name="connsiteX3" fmla="*/ 2757772 w 5465444"/>
              <a:gd name="connsiteY3" fmla="*/ 3104592 h 3645779"/>
              <a:gd name="connsiteX4" fmla="*/ 2755792 w 5465444"/>
              <a:gd name="connsiteY4" fmla="*/ 3638594 h 3645779"/>
              <a:gd name="connsiteX5" fmla="*/ 5430201 w 5465444"/>
              <a:gd name="connsiteY5" fmla="*/ 3645779 h 3645779"/>
              <a:gd name="connsiteX6" fmla="*/ 5438963 w 5465444"/>
              <a:gd name="connsiteY6" fmla="*/ 7847 h 3645779"/>
              <a:gd name="connsiteX7" fmla="*/ 5465444 w 5465444"/>
              <a:gd name="connsiteY7" fmla="*/ 0 h 3645779"/>
              <a:gd name="connsiteX0" fmla="*/ 5481846 w 5481846"/>
              <a:gd name="connsiteY0" fmla="*/ 0 h 3735989"/>
              <a:gd name="connsiteX1" fmla="*/ 0 w 5481846"/>
              <a:gd name="connsiteY1" fmla="*/ 107582 h 3735989"/>
              <a:gd name="connsiteX2" fmla="*/ 59747 w 5481846"/>
              <a:gd name="connsiteY2" fmla="*/ 558541 h 3735989"/>
              <a:gd name="connsiteX3" fmla="*/ 2757772 w 5481846"/>
              <a:gd name="connsiteY3" fmla="*/ 3194802 h 3735989"/>
              <a:gd name="connsiteX4" fmla="*/ 2755792 w 5481846"/>
              <a:gd name="connsiteY4" fmla="*/ 3728804 h 3735989"/>
              <a:gd name="connsiteX5" fmla="*/ 5430201 w 5481846"/>
              <a:gd name="connsiteY5" fmla="*/ 3735989 h 3735989"/>
              <a:gd name="connsiteX6" fmla="*/ 5438963 w 5481846"/>
              <a:gd name="connsiteY6" fmla="*/ 98057 h 3735989"/>
              <a:gd name="connsiteX7" fmla="*/ 5481846 w 5481846"/>
              <a:gd name="connsiteY7" fmla="*/ 0 h 3735989"/>
              <a:gd name="connsiteX0" fmla="*/ 5438963 w 5439859"/>
              <a:gd name="connsiteY0" fmla="*/ 0 h 3637932"/>
              <a:gd name="connsiteX1" fmla="*/ 0 w 5439859"/>
              <a:gd name="connsiteY1" fmla="*/ 9525 h 3637932"/>
              <a:gd name="connsiteX2" fmla="*/ 59747 w 5439859"/>
              <a:gd name="connsiteY2" fmla="*/ 460484 h 3637932"/>
              <a:gd name="connsiteX3" fmla="*/ 2757772 w 5439859"/>
              <a:gd name="connsiteY3" fmla="*/ 3096745 h 3637932"/>
              <a:gd name="connsiteX4" fmla="*/ 2755792 w 5439859"/>
              <a:gd name="connsiteY4" fmla="*/ 3630747 h 3637932"/>
              <a:gd name="connsiteX5" fmla="*/ 5430201 w 5439859"/>
              <a:gd name="connsiteY5" fmla="*/ 3637932 h 3637932"/>
              <a:gd name="connsiteX6" fmla="*/ 5438963 w 5439859"/>
              <a:gd name="connsiteY6" fmla="*/ 0 h 3637932"/>
              <a:gd name="connsiteX0" fmla="*/ 5438963 w 5439859"/>
              <a:gd name="connsiteY0" fmla="*/ 0 h 3637932"/>
              <a:gd name="connsiteX1" fmla="*/ 0 w 5439859"/>
              <a:gd name="connsiteY1" fmla="*/ 9525 h 3637932"/>
              <a:gd name="connsiteX2" fmla="*/ 59747 w 5439859"/>
              <a:gd name="connsiteY2" fmla="*/ 460484 h 3637932"/>
              <a:gd name="connsiteX3" fmla="*/ 2757772 w 5439859"/>
              <a:gd name="connsiteY3" fmla="*/ 3096745 h 3637932"/>
              <a:gd name="connsiteX4" fmla="*/ 2755792 w 5439859"/>
              <a:gd name="connsiteY4" fmla="*/ 3630747 h 3637932"/>
              <a:gd name="connsiteX5" fmla="*/ 5430201 w 5439859"/>
              <a:gd name="connsiteY5" fmla="*/ 3637932 h 3637932"/>
              <a:gd name="connsiteX6" fmla="*/ 5438963 w 5439859"/>
              <a:gd name="connsiteY6" fmla="*/ 0 h 3637932"/>
              <a:gd name="connsiteX0" fmla="*/ 5444824 w 5445720"/>
              <a:gd name="connsiteY0" fmla="*/ 0 h 3637932"/>
              <a:gd name="connsiteX1" fmla="*/ 5861 w 5445720"/>
              <a:gd name="connsiteY1" fmla="*/ 9525 h 3637932"/>
              <a:gd name="connsiteX2" fmla="*/ 0 w 5445720"/>
              <a:gd name="connsiteY2" fmla="*/ 456383 h 3637932"/>
              <a:gd name="connsiteX3" fmla="*/ 2763633 w 5445720"/>
              <a:gd name="connsiteY3" fmla="*/ 3096745 h 3637932"/>
              <a:gd name="connsiteX4" fmla="*/ 2761653 w 5445720"/>
              <a:gd name="connsiteY4" fmla="*/ 3630747 h 3637932"/>
              <a:gd name="connsiteX5" fmla="*/ 5436062 w 5445720"/>
              <a:gd name="connsiteY5" fmla="*/ 3637932 h 3637932"/>
              <a:gd name="connsiteX6" fmla="*/ 5444824 w 5445720"/>
              <a:gd name="connsiteY6" fmla="*/ 0 h 3637932"/>
              <a:gd name="connsiteX0" fmla="*/ 5439108 w 5440004"/>
              <a:gd name="connsiteY0" fmla="*/ 0 h 3637932"/>
              <a:gd name="connsiteX1" fmla="*/ 145 w 5440004"/>
              <a:gd name="connsiteY1" fmla="*/ 9525 h 3637932"/>
              <a:gd name="connsiteX2" fmla="*/ 14786 w 5440004"/>
              <a:gd name="connsiteY2" fmla="*/ 472785 h 3637932"/>
              <a:gd name="connsiteX3" fmla="*/ 2757917 w 5440004"/>
              <a:gd name="connsiteY3" fmla="*/ 3096745 h 3637932"/>
              <a:gd name="connsiteX4" fmla="*/ 2755937 w 5440004"/>
              <a:gd name="connsiteY4" fmla="*/ 3630747 h 3637932"/>
              <a:gd name="connsiteX5" fmla="*/ 5430346 w 5440004"/>
              <a:gd name="connsiteY5" fmla="*/ 3637932 h 3637932"/>
              <a:gd name="connsiteX6" fmla="*/ 5439108 w 5440004"/>
              <a:gd name="connsiteY6" fmla="*/ 0 h 363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0004" h="3637932">
                <a:moveTo>
                  <a:pt x="5439108" y="0"/>
                </a:moveTo>
                <a:lnTo>
                  <a:pt x="145" y="9525"/>
                </a:lnTo>
                <a:cubicBezTo>
                  <a:pt x="-1809" y="158478"/>
                  <a:pt x="16740" y="323832"/>
                  <a:pt x="14786" y="472785"/>
                </a:cubicBezTo>
                <a:lnTo>
                  <a:pt x="2757917" y="3096745"/>
                </a:lnTo>
                <a:cubicBezTo>
                  <a:pt x="2760638" y="3665524"/>
                  <a:pt x="2753216" y="3061968"/>
                  <a:pt x="2755937" y="3630747"/>
                </a:cubicBezTo>
                <a:lnTo>
                  <a:pt x="5430346" y="3637932"/>
                </a:lnTo>
                <a:cubicBezTo>
                  <a:pt x="5425175" y="2422591"/>
                  <a:pt x="5444279" y="1215341"/>
                  <a:pt x="5439108" y="0"/>
                </a:cubicBezTo>
                <a:close/>
              </a:path>
            </a:pathLst>
          </a:custGeom>
          <a:gradFill flip="none" rotWithShape="1">
            <a:gsLst>
              <a:gs pos="0">
                <a:srgbClr val="FFFF00"/>
              </a:gs>
              <a:gs pos="34000">
                <a:srgbClr val="FFC000"/>
              </a:gs>
              <a:gs pos="65000">
                <a:srgbClr val="E97D44"/>
              </a:gs>
              <a:gs pos="100000">
                <a:srgbClr val="C00000"/>
              </a:gs>
            </a:gsLst>
            <a:lin ang="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3" name="Title 2">
            <a:extLst>
              <a:ext uri="{FF2B5EF4-FFF2-40B4-BE49-F238E27FC236}">
                <a16:creationId xmlns:a16="http://schemas.microsoft.com/office/drawing/2014/main" id="{43490248-5711-1841-8A8D-DFC3A9D0423E}"/>
              </a:ext>
            </a:extLst>
          </p:cNvPr>
          <p:cNvSpPr>
            <a:spLocks noGrp="1"/>
          </p:cNvSpPr>
          <p:nvPr>
            <p:ph type="title"/>
          </p:nvPr>
        </p:nvSpPr>
        <p:spPr>
          <a:xfrm>
            <a:off x="329852" y="263699"/>
            <a:ext cx="11544822" cy="466319"/>
          </a:xfrm>
        </p:spPr>
        <p:txBody>
          <a:bodyPr/>
          <a:lstStyle/>
          <a:p>
            <a:r>
              <a:rPr lang="en-US" dirty="0"/>
              <a:t>Oversight should increase closer to production</a:t>
            </a:r>
          </a:p>
        </p:txBody>
      </p:sp>
      <p:sp>
        <p:nvSpPr>
          <p:cNvPr id="8" name="Rectangle 7">
            <a:extLst>
              <a:ext uri="{FF2B5EF4-FFF2-40B4-BE49-F238E27FC236}">
                <a16:creationId xmlns:a16="http://schemas.microsoft.com/office/drawing/2014/main" id="{2FA7C929-D331-0B47-8E67-FE43B9158081}"/>
              </a:ext>
            </a:extLst>
          </p:cNvPr>
          <p:cNvSpPr/>
          <p:nvPr/>
        </p:nvSpPr>
        <p:spPr>
          <a:xfrm>
            <a:off x="1875171" y="5384155"/>
            <a:ext cx="595035" cy="369332"/>
          </a:xfrm>
          <a:prstGeom prst="rect">
            <a:avLst/>
          </a:prstGeom>
        </p:spPr>
        <p:txBody>
          <a:bodyPr wrap="none">
            <a:spAutoFit/>
          </a:bodyPr>
          <a:lstStyle/>
          <a:p>
            <a:r>
              <a:rPr lang="en-US" dirty="0">
                <a:ea typeface="Proxima Nova" charset="0"/>
                <a:cs typeface="Proxima Nova" charset="0"/>
              </a:rPr>
              <a:t>Dev</a:t>
            </a:r>
            <a:endParaRPr lang="en-US" dirty="0"/>
          </a:p>
        </p:txBody>
      </p:sp>
      <p:sp>
        <p:nvSpPr>
          <p:cNvPr id="9" name="Rectangle 8">
            <a:extLst>
              <a:ext uri="{FF2B5EF4-FFF2-40B4-BE49-F238E27FC236}">
                <a16:creationId xmlns:a16="http://schemas.microsoft.com/office/drawing/2014/main" id="{EB160842-3569-B449-BA43-4A9EE2CFFEB4}"/>
              </a:ext>
            </a:extLst>
          </p:cNvPr>
          <p:cNvSpPr/>
          <p:nvPr/>
        </p:nvSpPr>
        <p:spPr>
          <a:xfrm>
            <a:off x="5318509" y="5384155"/>
            <a:ext cx="607923" cy="369332"/>
          </a:xfrm>
          <a:prstGeom prst="rect">
            <a:avLst/>
          </a:prstGeom>
        </p:spPr>
        <p:txBody>
          <a:bodyPr wrap="none">
            <a:spAutoFit/>
          </a:bodyPr>
          <a:lstStyle/>
          <a:p>
            <a:r>
              <a:rPr lang="en-US" dirty="0">
                <a:ea typeface="Proxima Nova" charset="0"/>
                <a:cs typeface="Proxima Nova" charset="0"/>
              </a:rPr>
              <a:t>Test</a:t>
            </a:r>
            <a:endParaRPr lang="en-US" dirty="0"/>
          </a:p>
        </p:txBody>
      </p:sp>
      <p:sp>
        <p:nvSpPr>
          <p:cNvPr id="10" name="Rectangle 9">
            <a:extLst>
              <a:ext uri="{FF2B5EF4-FFF2-40B4-BE49-F238E27FC236}">
                <a16:creationId xmlns:a16="http://schemas.microsoft.com/office/drawing/2014/main" id="{1C38478B-34FA-B84E-86C3-FC3A40C7FC9F}"/>
              </a:ext>
            </a:extLst>
          </p:cNvPr>
          <p:cNvSpPr/>
          <p:nvPr/>
        </p:nvSpPr>
        <p:spPr>
          <a:xfrm>
            <a:off x="9428990" y="5384155"/>
            <a:ext cx="671979" cy="369332"/>
          </a:xfrm>
          <a:prstGeom prst="rect">
            <a:avLst/>
          </a:prstGeom>
        </p:spPr>
        <p:txBody>
          <a:bodyPr wrap="none">
            <a:spAutoFit/>
          </a:bodyPr>
          <a:lstStyle/>
          <a:p>
            <a:r>
              <a:rPr lang="en-US" dirty="0">
                <a:ea typeface="Proxima Nova" charset="0"/>
                <a:cs typeface="Proxima Nova" charset="0"/>
              </a:rPr>
              <a:t>Prod</a:t>
            </a:r>
            <a:endParaRPr lang="en-US" dirty="0"/>
          </a:p>
        </p:txBody>
      </p:sp>
      <p:sp>
        <p:nvSpPr>
          <p:cNvPr id="7" name="Rectangle 6">
            <a:extLst>
              <a:ext uri="{FF2B5EF4-FFF2-40B4-BE49-F238E27FC236}">
                <a16:creationId xmlns:a16="http://schemas.microsoft.com/office/drawing/2014/main" id="{5A6B8FA2-CF66-DE49-BCB5-1B8D54483F26}"/>
              </a:ext>
            </a:extLst>
          </p:cNvPr>
          <p:cNvSpPr/>
          <p:nvPr/>
        </p:nvSpPr>
        <p:spPr>
          <a:xfrm>
            <a:off x="7127135" y="2551834"/>
            <a:ext cx="3088262"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ea typeface="Proxima Nova" charset="0"/>
                <a:cs typeface="Proxima Nova" charset="0"/>
              </a:rPr>
              <a:t>Access Provisioning requires approvals</a:t>
            </a:r>
          </a:p>
          <a:p>
            <a:pPr marL="285750" indent="-285750">
              <a:buFont typeface="Arial" panose="020B0604020202020204" pitchFamily="34" charset="0"/>
              <a:buChar char="•"/>
            </a:pPr>
            <a:r>
              <a:rPr lang="en-US" dirty="0">
                <a:solidFill>
                  <a:schemeClr val="bg1"/>
                </a:solidFill>
                <a:ea typeface="Proxima Nova" charset="0"/>
                <a:cs typeface="Proxima Nova" charset="0"/>
              </a:rPr>
              <a:t>Secrets managed by the Security team</a:t>
            </a:r>
          </a:p>
        </p:txBody>
      </p:sp>
      <p:sp>
        <p:nvSpPr>
          <p:cNvPr id="15" name="Freeform 14">
            <a:extLst>
              <a:ext uri="{FF2B5EF4-FFF2-40B4-BE49-F238E27FC236}">
                <a16:creationId xmlns:a16="http://schemas.microsoft.com/office/drawing/2014/main" id="{8BD31CAC-72E3-EA40-BA8C-3F1B13B53236}"/>
              </a:ext>
            </a:extLst>
          </p:cNvPr>
          <p:cNvSpPr/>
          <p:nvPr/>
        </p:nvSpPr>
        <p:spPr>
          <a:xfrm rot="10800000">
            <a:off x="1976459" y="1626816"/>
            <a:ext cx="5439859" cy="3637932"/>
          </a:xfrm>
          <a:custGeom>
            <a:avLst/>
            <a:gdLst>
              <a:gd name="connsiteX0" fmla="*/ 8164 w 4792436"/>
              <a:gd name="connsiteY0" fmla="*/ 8164 h 3518807"/>
              <a:gd name="connsiteX1" fmla="*/ 0 w 4792436"/>
              <a:gd name="connsiteY1" fmla="*/ 1820636 h 3518807"/>
              <a:gd name="connsiteX2" fmla="*/ 2016579 w 4792436"/>
              <a:gd name="connsiteY2" fmla="*/ 1804307 h 3518807"/>
              <a:gd name="connsiteX3" fmla="*/ 1992086 w 4792436"/>
              <a:gd name="connsiteY3" fmla="*/ 3518807 h 3518807"/>
              <a:gd name="connsiteX4" fmla="*/ 4792436 w 4792436"/>
              <a:gd name="connsiteY4" fmla="*/ 3494314 h 3518807"/>
              <a:gd name="connsiteX5" fmla="*/ 4776107 w 4792436"/>
              <a:gd name="connsiteY5" fmla="*/ 8164 h 3518807"/>
              <a:gd name="connsiteX6" fmla="*/ 4686300 w 4792436"/>
              <a:gd name="connsiteY6" fmla="*/ 16328 h 3518807"/>
              <a:gd name="connsiteX7" fmla="*/ 4661807 w 4792436"/>
              <a:gd name="connsiteY7" fmla="*/ 0 h 3518807"/>
              <a:gd name="connsiteX8" fmla="*/ 8164 w 4792436"/>
              <a:gd name="connsiteY8" fmla="*/ 8164 h 3518807"/>
              <a:gd name="connsiteX0" fmla="*/ 8164 w 4792436"/>
              <a:gd name="connsiteY0" fmla="*/ 8164 h 3526971"/>
              <a:gd name="connsiteX1" fmla="*/ 0 w 4792436"/>
              <a:gd name="connsiteY1" fmla="*/ 1820636 h 3526971"/>
              <a:gd name="connsiteX2" fmla="*/ 2016579 w 4792436"/>
              <a:gd name="connsiteY2" fmla="*/ 1804307 h 3526971"/>
              <a:gd name="connsiteX3" fmla="*/ 2253343 w 4792436"/>
              <a:gd name="connsiteY3" fmla="*/ 3526971 h 3526971"/>
              <a:gd name="connsiteX4" fmla="*/ 4792436 w 4792436"/>
              <a:gd name="connsiteY4" fmla="*/ 3494314 h 3526971"/>
              <a:gd name="connsiteX5" fmla="*/ 4776107 w 4792436"/>
              <a:gd name="connsiteY5" fmla="*/ 8164 h 3526971"/>
              <a:gd name="connsiteX6" fmla="*/ 4686300 w 4792436"/>
              <a:gd name="connsiteY6" fmla="*/ 16328 h 3526971"/>
              <a:gd name="connsiteX7" fmla="*/ 4661807 w 4792436"/>
              <a:gd name="connsiteY7" fmla="*/ 0 h 3526971"/>
              <a:gd name="connsiteX8" fmla="*/ 8164 w 4792436"/>
              <a:gd name="connsiteY8" fmla="*/ 8164 h 3526971"/>
              <a:gd name="connsiteX0" fmla="*/ 8164 w 4792436"/>
              <a:gd name="connsiteY0" fmla="*/ 8164 h 3526971"/>
              <a:gd name="connsiteX1" fmla="*/ 0 w 4792436"/>
              <a:gd name="connsiteY1" fmla="*/ 1820636 h 3526971"/>
              <a:gd name="connsiteX2" fmla="*/ 2245179 w 4792436"/>
              <a:gd name="connsiteY2" fmla="*/ 1820635 h 3526971"/>
              <a:gd name="connsiteX3" fmla="*/ 2253343 w 4792436"/>
              <a:gd name="connsiteY3" fmla="*/ 3526971 h 3526971"/>
              <a:gd name="connsiteX4" fmla="*/ 4792436 w 4792436"/>
              <a:gd name="connsiteY4" fmla="*/ 3494314 h 3526971"/>
              <a:gd name="connsiteX5" fmla="*/ 4776107 w 4792436"/>
              <a:gd name="connsiteY5" fmla="*/ 8164 h 3526971"/>
              <a:gd name="connsiteX6" fmla="*/ 4686300 w 4792436"/>
              <a:gd name="connsiteY6" fmla="*/ 16328 h 3526971"/>
              <a:gd name="connsiteX7" fmla="*/ 4661807 w 4792436"/>
              <a:gd name="connsiteY7" fmla="*/ 0 h 3526971"/>
              <a:gd name="connsiteX8" fmla="*/ 8164 w 4792436"/>
              <a:gd name="connsiteY8" fmla="*/ 8164 h 3526971"/>
              <a:gd name="connsiteX0" fmla="*/ 8164 w 4792436"/>
              <a:gd name="connsiteY0" fmla="*/ 13705 h 3532512"/>
              <a:gd name="connsiteX1" fmla="*/ 0 w 4792436"/>
              <a:gd name="connsiteY1" fmla="*/ 1826177 h 3532512"/>
              <a:gd name="connsiteX2" fmla="*/ 2245179 w 4792436"/>
              <a:gd name="connsiteY2" fmla="*/ 1826176 h 3532512"/>
              <a:gd name="connsiteX3" fmla="*/ 2253343 w 4792436"/>
              <a:gd name="connsiteY3" fmla="*/ 3532512 h 3532512"/>
              <a:gd name="connsiteX4" fmla="*/ 4792436 w 4792436"/>
              <a:gd name="connsiteY4" fmla="*/ 3499855 h 3532512"/>
              <a:gd name="connsiteX5" fmla="*/ 4776107 w 4792436"/>
              <a:gd name="connsiteY5" fmla="*/ 13705 h 3532512"/>
              <a:gd name="connsiteX6" fmla="*/ 4686300 w 4792436"/>
              <a:gd name="connsiteY6" fmla="*/ 21869 h 3532512"/>
              <a:gd name="connsiteX7" fmla="*/ 4750476 w 4792436"/>
              <a:gd name="connsiteY7" fmla="*/ 0 h 3532512"/>
              <a:gd name="connsiteX8" fmla="*/ 8164 w 4792436"/>
              <a:gd name="connsiteY8" fmla="*/ 13705 h 3532512"/>
              <a:gd name="connsiteX0" fmla="*/ 8164 w 5108826"/>
              <a:gd name="connsiteY0" fmla="*/ 262849 h 3781656"/>
              <a:gd name="connsiteX1" fmla="*/ 0 w 5108826"/>
              <a:gd name="connsiteY1" fmla="*/ 2075321 h 3781656"/>
              <a:gd name="connsiteX2" fmla="*/ 2245179 w 5108826"/>
              <a:gd name="connsiteY2" fmla="*/ 2075320 h 3781656"/>
              <a:gd name="connsiteX3" fmla="*/ 2253343 w 5108826"/>
              <a:gd name="connsiteY3" fmla="*/ 3781656 h 3781656"/>
              <a:gd name="connsiteX4" fmla="*/ 4792436 w 5108826"/>
              <a:gd name="connsiteY4" fmla="*/ 3748999 h 3781656"/>
              <a:gd name="connsiteX5" fmla="*/ 4776107 w 5108826"/>
              <a:gd name="connsiteY5" fmla="*/ 262849 h 3781656"/>
              <a:gd name="connsiteX6" fmla="*/ 4750476 w 5108826"/>
              <a:gd name="connsiteY6" fmla="*/ 249144 h 3781656"/>
              <a:gd name="connsiteX7" fmla="*/ 8164 w 5108826"/>
              <a:gd name="connsiteY7" fmla="*/ 262849 h 3781656"/>
              <a:gd name="connsiteX0" fmla="*/ 8164 w 5150022"/>
              <a:gd name="connsiteY0" fmla="*/ 258494 h 3777301"/>
              <a:gd name="connsiteX1" fmla="*/ 0 w 5150022"/>
              <a:gd name="connsiteY1" fmla="*/ 2070966 h 3777301"/>
              <a:gd name="connsiteX2" fmla="*/ 2245179 w 5150022"/>
              <a:gd name="connsiteY2" fmla="*/ 2070965 h 3777301"/>
              <a:gd name="connsiteX3" fmla="*/ 2253343 w 5150022"/>
              <a:gd name="connsiteY3" fmla="*/ 3777301 h 3777301"/>
              <a:gd name="connsiteX4" fmla="*/ 4792436 w 5150022"/>
              <a:gd name="connsiteY4" fmla="*/ 3744644 h 3777301"/>
              <a:gd name="connsiteX5" fmla="*/ 4776107 w 5150022"/>
              <a:gd name="connsiteY5" fmla="*/ 258494 h 3777301"/>
              <a:gd name="connsiteX6" fmla="*/ 4805894 w 5150022"/>
              <a:gd name="connsiteY6" fmla="*/ 261415 h 3777301"/>
              <a:gd name="connsiteX7" fmla="*/ 8164 w 5150022"/>
              <a:gd name="connsiteY7" fmla="*/ 258494 h 3777301"/>
              <a:gd name="connsiteX0" fmla="*/ 8164 w 5121066"/>
              <a:gd name="connsiteY0" fmla="*/ 257073 h 3775880"/>
              <a:gd name="connsiteX1" fmla="*/ 0 w 5121066"/>
              <a:gd name="connsiteY1" fmla="*/ 2069545 h 3775880"/>
              <a:gd name="connsiteX2" fmla="*/ 2245179 w 5121066"/>
              <a:gd name="connsiteY2" fmla="*/ 2069544 h 3775880"/>
              <a:gd name="connsiteX3" fmla="*/ 2253343 w 5121066"/>
              <a:gd name="connsiteY3" fmla="*/ 3775880 h 3775880"/>
              <a:gd name="connsiteX4" fmla="*/ 4792436 w 5121066"/>
              <a:gd name="connsiteY4" fmla="*/ 3743223 h 3775880"/>
              <a:gd name="connsiteX5" fmla="*/ 4776107 w 5121066"/>
              <a:gd name="connsiteY5" fmla="*/ 257073 h 3775880"/>
              <a:gd name="connsiteX6" fmla="*/ 4767102 w 5121066"/>
              <a:gd name="connsiteY6" fmla="*/ 265536 h 3775880"/>
              <a:gd name="connsiteX7" fmla="*/ 8164 w 5121066"/>
              <a:gd name="connsiteY7" fmla="*/ 257073 h 3775880"/>
              <a:gd name="connsiteX0" fmla="*/ 8164 w 5137546"/>
              <a:gd name="connsiteY0" fmla="*/ 259929 h 3778736"/>
              <a:gd name="connsiteX1" fmla="*/ 0 w 5137546"/>
              <a:gd name="connsiteY1" fmla="*/ 2072401 h 3778736"/>
              <a:gd name="connsiteX2" fmla="*/ 2245179 w 5137546"/>
              <a:gd name="connsiteY2" fmla="*/ 2072400 h 3778736"/>
              <a:gd name="connsiteX3" fmla="*/ 2253343 w 5137546"/>
              <a:gd name="connsiteY3" fmla="*/ 3778736 h 3778736"/>
              <a:gd name="connsiteX4" fmla="*/ 4792436 w 5137546"/>
              <a:gd name="connsiteY4" fmla="*/ 3746079 h 3778736"/>
              <a:gd name="connsiteX5" fmla="*/ 4776107 w 5137546"/>
              <a:gd name="connsiteY5" fmla="*/ 259929 h 3778736"/>
              <a:gd name="connsiteX6" fmla="*/ 4789270 w 5137546"/>
              <a:gd name="connsiteY6" fmla="*/ 257308 h 3778736"/>
              <a:gd name="connsiteX7" fmla="*/ 8164 w 5137546"/>
              <a:gd name="connsiteY7" fmla="*/ 259929 h 3778736"/>
              <a:gd name="connsiteX0" fmla="*/ 4789270 w 5166920"/>
              <a:gd name="connsiteY0" fmla="*/ 254019 h 3775447"/>
              <a:gd name="connsiteX1" fmla="*/ 8164 w 5166920"/>
              <a:gd name="connsiteY1" fmla="*/ 256640 h 3775447"/>
              <a:gd name="connsiteX2" fmla="*/ 0 w 5166920"/>
              <a:gd name="connsiteY2" fmla="*/ 2069112 h 3775447"/>
              <a:gd name="connsiteX3" fmla="*/ 2245179 w 5166920"/>
              <a:gd name="connsiteY3" fmla="*/ 2069111 h 3775447"/>
              <a:gd name="connsiteX4" fmla="*/ 2253343 w 5166920"/>
              <a:gd name="connsiteY4" fmla="*/ 3775447 h 3775447"/>
              <a:gd name="connsiteX5" fmla="*/ 4792436 w 5166920"/>
              <a:gd name="connsiteY5" fmla="*/ 3742790 h 3775447"/>
              <a:gd name="connsiteX6" fmla="*/ 4776107 w 5166920"/>
              <a:gd name="connsiteY6" fmla="*/ 256640 h 3775447"/>
              <a:gd name="connsiteX7" fmla="*/ 4880710 w 5166920"/>
              <a:gd name="connsiteY7" fmla="*/ 345459 h 3775447"/>
              <a:gd name="connsiteX0" fmla="*/ 4789270 w 4792436"/>
              <a:gd name="connsiteY0" fmla="*/ 0 h 3521428"/>
              <a:gd name="connsiteX1" fmla="*/ 8164 w 4792436"/>
              <a:gd name="connsiteY1" fmla="*/ 2621 h 3521428"/>
              <a:gd name="connsiteX2" fmla="*/ 0 w 4792436"/>
              <a:gd name="connsiteY2" fmla="*/ 1815093 h 3521428"/>
              <a:gd name="connsiteX3" fmla="*/ 2245179 w 4792436"/>
              <a:gd name="connsiteY3" fmla="*/ 1815092 h 3521428"/>
              <a:gd name="connsiteX4" fmla="*/ 2253343 w 4792436"/>
              <a:gd name="connsiteY4" fmla="*/ 3521428 h 3521428"/>
              <a:gd name="connsiteX5" fmla="*/ 4792436 w 4792436"/>
              <a:gd name="connsiteY5" fmla="*/ 3488771 h 3521428"/>
              <a:gd name="connsiteX6" fmla="*/ 4776107 w 4792436"/>
              <a:gd name="connsiteY6" fmla="*/ 2621 h 3521428"/>
              <a:gd name="connsiteX0" fmla="*/ 4789270 w 4792436"/>
              <a:gd name="connsiteY0" fmla="*/ 3729 h 3525157"/>
              <a:gd name="connsiteX1" fmla="*/ 8164 w 4792436"/>
              <a:gd name="connsiteY1" fmla="*/ 6350 h 3525157"/>
              <a:gd name="connsiteX2" fmla="*/ 0 w 4792436"/>
              <a:gd name="connsiteY2" fmla="*/ 1818822 h 3525157"/>
              <a:gd name="connsiteX3" fmla="*/ 2245179 w 4792436"/>
              <a:gd name="connsiteY3" fmla="*/ 1818821 h 3525157"/>
              <a:gd name="connsiteX4" fmla="*/ 2253343 w 4792436"/>
              <a:gd name="connsiteY4" fmla="*/ 3525157 h 3525157"/>
              <a:gd name="connsiteX5" fmla="*/ 4792436 w 4792436"/>
              <a:gd name="connsiteY5" fmla="*/ 3492500 h 3525157"/>
              <a:gd name="connsiteX6" fmla="*/ 4766582 w 4792436"/>
              <a:gd name="connsiteY6" fmla="*/ 0 h 3525157"/>
              <a:gd name="connsiteX0" fmla="*/ 4763870 w 4792436"/>
              <a:gd name="connsiteY0" fmla="*/ 35479 h 3525157"/>
              <a:gd name="connsiteX1" fmla="*/ 8164 w 4792436"/>
              <a:gd name="connsiteY1" fmla="*/ 6350 h 3525157"/>
              <a:gd name="connsiteX2" fmla="*/ 0 w 4792436"/>
              <a:gd name="connsiteY2" fmla="*/ 1818822 h 3525157"/>
              <a:gd name="connsiteX3" fmla="*/ 2245179 w 4792436"/>
              <a:gd name="connsiteY3" fmla="*/ 1818821 h 3525157"/>
              <a:gd name="connsiteX4" fmla="*/ 2253343 w 4792436"/>
              <a:gd name="connsiteY4" fmla="*/ 3525157 h 3525157"/>
              <a:gd name="connsiteX5" fmla="*/ 4792436 w 4792436"/>
              <a:gd name="connsiteY5" fmla="*/ 3492500 h 3525157"/>
              <a:gd name="connsiteX6" fmla="*/ 4766582 w 4792436"/>
              <a:gd name="connsiteY6" fmla="*/ 0 h 3525157"/>
              <a:gd name="connsiteX0" fmla="*/ 4763870 w 4792436"/>
              <a:gd name="connsiteY0" fmla="*/ 29129 h 3518807"/>
              <a:gd name="connsiteX1" fmla="*/ 8164 w 4792436"/>
              <a:gd name="connsiteY1" fmla="*/ 0 h 3518807"/>
              <a:gd name="connsiteX2" fmla="*/ 0 w 4792436"/>
              <a:gd name="connsiteY2" fmla="*/ 1812472 h 3518807"/>
              <a:gd name="connsiteX3" fmla="*/ 2245179 w 4792436"/>
              <a:gd name="connsiteY3" fmla="*/ 1812471 h 3518807"/>
              <a:gd name="connsiteX4" fmla="*/ 2253343 w 4792436"/>
              <a:gd name="connsiteY4" fmla="*/ 3518807 h 3518807"/>
              <a:gd name="connsiteX5" fmla="*/ 4792436 w 4792436"/>
              <a:gd name="connsiteY5" fmla="*/ 3486150 h 3518807"/>
              <a:gd name="connsiteX6" fmla="*/ 4766582 w 4792436"/>
              <a:gd name="connsiteY6" fmla="*/ 28575 h 3518807"/>
              <a:gd name="connsiteX0" fmla="*/ 4763870 w 4792436"/>
              <a:gd name="connsiteY0" fmla="*/ 29129 h 3518807"/>
              <a:gd name="connsiteX1" fmla="*/ 8164 w 4792436"/>
              <a:gd name="connsiteY1" fmla="*/ 0 h 3518807"/>
              <a:gd name="connsiteX2" fmla="*/ 0 w 4792436"/>
              <a:gd name="connsiteY2" fmla="*/ 1812472 h 3518807"/>
              <a:gd name="connsiteX3" fmla="*/ 2245179 w 4792436"/>
              <a:gd name="connsiteY3" fmla="*/ 1812471 h 3518807"/>
              <a:gd name="connsiteX4" fmla="*/ 2253343 w 4792436"/>
              <a:gd name="connsiteY4" fmla="*/ 3518807 h 3518807"/>
              <a:gd name="connsiteX5" fmla="*/ 4792436 w 4792436"/>
              <a:gd name="connsiteY5" fmla="*/ 3486150 h 3518807"/>
              <a:gd name="connsiteX6" fmla="*/ 4769757 w 4792436"/>
              <a:gd name="connsiteY6" fmla="*/ 12700 h 3518807"/>
              <a:gd name="connsiteX0" fmla="*/ 4763870 w 4769757"/>
              <a:gd name="connsiteY0" fmla="*/ 29129 h 3683000"/>
              <a:gd name="connsiteX1" fmla="*/ 8164 w 4769757"/>
              <a:gd name="connsiteY1" fmla="*/ 0 h 3683000"/>
              <a:gd name="connsiteX2" fmla="*/ 0 w 4769757"/>
              <a:gd name="connsiteY2" fmla="*/ 1812472 h 3683000"/>
              <a:gd name="connsiteX3" fmla="*/ 2245179 w 4769757"/>
              <a:gd name="connsiteY3" fmla="*/ 1812471 h 3683000"/>
              <a:gd name="connsiteX4" fmla="*/ 2253343 w 4769757"/>
              <a:gd name="connsiteY4" fmla="*/ 3518807 h 3683000"/>
              <a:gd name="connsiteX5" fmla="*/ 4744811 w 4769757"/>
              <a:gd name="connsiteY5" fmla="*/ 3683000 h 3683000"/>
              <a:gd name="connsiteX6" fmla="*/ 4769757 w 4769757"/>
              <a:gd name="connsiteY6" fmla="*/ 12700 h 3683000"/>
              <a:gd name="connsiteX0" fmla="*/ 4763870 w 4769757"/>
              <a:gd name="connsiteY0" fmla="*/ 29129 h 3683907"/>
              <a:gd name="connsiteX1" fmla="*/ 8164 w 4769757"/>
              <a:gd name="connsiteY1" fmla="*/ 0 h 3683907"/>
              <a:gd name="connsiteX2" fmla="*/ 0 w 4769757"/>
              <a:gd name="connsiteY2" fmla="*/ 1812472 h 3683907"/>
              <a:gd name="connsiteX3" fmla="*/ 2245179 w 4769757"/>
              <a:gd name="connsiteY3" fmla="*/ 1812471 h 3683907"/>
              <a:gd name="connsiteX4" fmla="*/ 2256518 w 4769757"/>
              <a:gd name="connsiteY4" fmla="*/ 3683907 h 3683907"/>
              <a:gd name="connsiteX5" fmla="*/ 4744811 w 4769757"/>
              <a:gd name="connsiteY5" fmla="*/ 3683000 h 3683907"/>
              <a:gd name="connsiteX6" fmla="*/ 4769757 w 4769757"/>
              <a:gd name="connsiteY6" fmla="*/ 12700 h 3683907"/>
              <a:gd name="connsiteX0" fmla="*/ 4763870 w 4769757"/>
              <a:gd name="connsiteY0" fmla="*/ 29129 h 3683907"/>
              <a:gd name="connsiteX1" fmla="*/ 8164 w 4769757"/>
              <a:gd name="connsiteY1" fmla="*/ 0 h 3683907"/>
              <a:gd name="connsiteX2" fmla="*/ 0 w 4769757"/>
              <a:gd name="connsiteY2" fmla="*/ 1812472 h 3683907"/>
              <a:gd name="connsiteX3" fmla="*/ 2226129 w 4769757"/>
              <a:gd name="connsiteY3" fmla="*/ 1863271 h 3683907"/>
              <a:gd name="connsiteX4" fmla="*/ 2256518 w 4769757"/>
              <a:gd name="connsiteY4" fmla="*/ 3683907 h 3683907"/>
              <a:gd name="connsiteX5" fmla="*/ 4744811 w 4769757"/>
              <a:gd name="connsiteY5" fmla="*/ 3683000 h 3683907"/>
              <a:gd name="connsiteX6" fmla="*/ 4769757 w 4769757"/>
              <a:gd name="connsiteY6" fmla="*/ 12700 h 3683907"/>
              <a:gd name="connsiteX0" fmla="*/ 4798795 w 4804682"/>
              <a:gd name="connsiteY0" fmla="*/ 29129 h 3683907"/>
              <a:gd name="connsiteX1" fmla="*/ 43089 w 4804682"/>
              <a:gd name="connsiteY1" fmla="*/ 0 h 3683907"/>
              <a:gd name="connsiteX2" fmla="*/ 0 w 4804682"/>
              <a:gd name="connsiteY2" fmla="*/ 1856922 h 3683907"/>
              <a:gd name="connsiteX3" fmla="*/ 2261054 w 4804682"/>
              <a:gd name="connsiteY3" fmla="*/ 1863271 h 3683907"/>
              <a:gd name="connsiteX4" fmla="*/ 2291443 w 4804682"/>
              <a:gd name="connsiteY4" fmla="*/ 3683907 h 3683907"/>
              <a:gd name="connsiteX5" fmla="*/ 4779736 w 4804682"/>
              <a:gd name="connsiteY5" fmla="*/ 3683000 h 3683907"/>
              <a:gd name="connsiteX6" fmla="*/ 4804682 w 4804682"/>
              <a:gd name="connsiteY6" fmla="*/ 12700 h 3683907"/>
              <a:gd name="connsiteX0" fmla="*/ 4798795 w 4804682"/>
              <a:gd name="connsiteY0" fmla="*/ 16429 h 3671207"/>
              <a:gd name="connsiteX1" fmla="*/ 4989 w 4804682"/>
              <a:gd name="connsiteY1" fmla="*/ 9525 h 3671207"/>
              <a:gd name="connsiteX2" fmla="*/ 0 w 4804682"/>
              <a:gd name="connsiteY2" fmla="*/ 1844222 h 3671207"/>
              <a:gd name="connsiteX3" fmla="*/ 2261054 w 4804682"/>
              <a:gd name="connsiteY3" fmla="*/ 1850571 h 3671207"/>
              <a:gd name="connsiteX4" fmla="*/ 2291443 w 4804682"/>
              <a:gd name="connsiteY4" fmla="*/ 3671207 h 3671207"/>
              <a:gd name="connsiteX5" fmla="*/ 4779736 w 4804682"/>
              <a:gd name="connsiteY5" fmla="*/ 3670300 h 3671207"/>
              <a:gd name="connsiteX6" fmla="*/ 4804682 w 4804682"/>
              <a:gd name="connsiteY6" fmla="*/ 0 h 3671207"/>
              <a:gd name="connsiteX0" fmla="*/ 4798795 w 4852564"/>
              <a:gd name="connsiteY0" fmla="*/ 16429 h 3671207"/>
              <a:gd name="connsiteX1" fmla="*/ 4989 w 4852564"/>
              <a:gd name="connsiteY1" fmla="*/ 9525 h 3671207"/>
              <a:gd name="connsiteX2" fmla="*/ 0 w 4852564"/>
              <a:gd name="connsiteY2" fmla="*/ 1844222 h 3671207"/>
              <a:gd name="connsiteX3" fmla="*/ 2261054 w 4852564"/>
              <a:gd name="connsiteY3" fmla="*/ 1850571 h 3671207"/>
              <a:gd name="connsiteX4" fmla="*/ 2291443 w 4852564"/>
              <a:gd name="connsiteY4" fmla="*/ 3671207 h 3671207"/>
              <a:gd name="connsiteX5" fmla="*/ 4852564 w 4852564"/>
              <a:gd name="connsiteY5" fmla="*/ 3662208 h 3671207"/>
              <a:gd name="connsiteX6" fmla="*/ 4804682 w 4852564"/>
              <a:gd name="connsiteY6" fmla="*/ 0 h 3671207"/>
              <a:gd name="connsiteX0" fmla="*/ 4798795 w 4852564"/>
              <a:gd name="connsiteY0" fmla="*/ 6904 h 3661682"/>
              <a:gd name="connsiteX1" fmla="*/ 4989 w 4852564"/>
              <a:gd name="connsiteY1" fmla="*/ 0 h 3661682"/>
              <a:gd name="connsiteX2" fmla="*/ 0 w 4852564"/>
              <a:gd name="connsiteY2" fmla="*/ 1834697 h 3661682"/>
              <a:gd name="connsiteX3" fmla="*/ 2261054 w 4852564"/>
              <a:gd name="connsiteY3" fmla="*/ 1841046 h 3661682"/>
              <a:gd name="connsiteX4" fmla="*/ 2291443 w 4852564"/>
              <a:gd name="connsiteY4" fmla="*/ 3661682 h 3661682"/>
              <a:gd name="connsiteX5" fmla="*/ 4852564 w 4852564"/>
              <a:gd name="connsiteY5" fmla="*/ 3652683 h 3661682"/>
              <a:gd name="connsiteX6" fmla="*/ 4837050 w 4852564"/>
              <a:gd name="connsiteY6" fmla="*/ 6659 h 3661682"/>
              <a:gd name="connsiteX0" fmla="*/ 4863531 w 4863531"/>
              <a:gd name="connsiteY0" fmla="*/ 0 h 3662870"/>
              <a:gd name="connsiteX1" fmla="*/ 4989 w 4863531"/>
              <a:gd name="connsiteY1" fmla="*/ 1188 h 3662870"/>
              <a:gd name="connsiteX2" fmla="*/ 0 w 4863531"/>
              <a:gd name="connsiteY2" fmla="*/ 1835885 h 3662870"/>
              <a:gd name="connsiteX3" fmla="*/ 2261054 w 4863531"/>
              <a:gd name="connsiteY3" fmla="*/ 1842234 h 3662870"/>
              <a:gd name="connsiteX4" fmla="*/ 2291443 w 4863531"/>
              <a:gd name="connsiteY4" fmla="*/ 3662870 h 3662870"/>
              <a:gd name="connsiteX5" fmla="*/ 4852564 w 4863531"/>
              <a:gd name="connsiteY5" fmla="*/ 3653871 h 3662870"/>
              <a:gd name="connsiteX6" fmla="*/ 4837050 w 4863531"/>
              <a:gd name="connsiteY6" fmla="*/ 7847 h 3662870"/>
              <a:gd name="connsiteX0" fmla="*/ 4863531 w 4863531"/>
              <a:gd name="connsiteY0" fmla="*/ 0 h 3662870"/>
              <a:gd name="connsiteX1" fmla="*/ 4989 w 4863531"/>
              <a:gd name="connsiteY1" fmla="*/ 1188 h 3662870"/>
              <a:gd name="connsiteX2" fmla="*/ 0 w 4863531"/>
              <a:gd name="connsiteY2" fmla="*/ 1835885 h 3662870"/>
              <a:gd name="connsiteX3" fmla="*/ 2261054 w 4863531"/>
              <a:gd name="connsiteY3" fmla="*/ 1842234 h 3662870"/>
              <a:gd name="connsiteX4" fmla="*/ 2291443 w 4863531"/>
              <a:gd name="connsiteY4" fmla="*/ 3662870 h 3662870"/>
              <a:gd name="connsiteX5" fmla="*/ 4828288 w 4863531"/>
              <a:gd name="connsiteY5" fmla="*/ 3645779 h 3662870"/>
              <a:gd name="connsiteX6" fmla="*/ 4837050 w 4863531"/>
              <a:gd name="connsiteY6" fmla="*/ 7847 h 3662870"/>
              <a:gd name="connsiteX0" fmla="*/ 4863531 w 4863531"/>
              <a:gd name="connsiteY0" fmla="*/ 0 h 3645779"/>
              <a:gd name="connsiteX1" fmla="*/ 4989 w 4863531"/>
              <a:gd name="connsiteY1" fmla="*/ 1188 h 3645779"/>
              <a:gd name="connsiteX2" fmla="*/ 0 w 4863531"/>
              <a:gd name="connsiteY2" fmla="*/ 1835885 h 3645779"/>
              <a:gd name="connsiteX3" fmla="*/ 2261054 w 4863531"/>
              <a:gd name="connsiteY3" fmla="*/ 1842234 h 3645779"/>
              <a:gd name="connsiteX4" fmla="*/ 2153879 w 4863531"/>
              <a:gd name="connsiteY4" fmla="*/ 3638594 h 3645779"/>
              <a:gd name="connsiteX5" fmla="*/ 4828288 w 4863531"/>
              <a:gd name="connsiteY5" fmla="*/ 3645779 h 3645779"/>
              <a:gd name="connsiteX6" fmla="*/ 4837050 w 4863531"/>
              <a:gd name="connsiteY6" fmla="*/ 7847 h 3645779"/>
              <a:gd name="connsiteX0" fmla="*/ 4863531 w 4863531"/>
              <a:gd name="connsiteY0" fmla="*/ 0 h 3645779"/>
              <a:gd name="connsiteX1" fmla="*/ 4989 w 4863531"/>
              <a:gd name="connsiteY1" fmla="*/ 1188 h 3645779"/>
              <a:gd name="connsiteX2" fmla="*/ 0 w 4863531"/>
              <a:gd name="connsiteY2" fmla="*/ 1835885 h 3645779"/>
              <a:gd name="connsiteX3" fmla="*/ 2115398 w 4863531"/>
              <a:gd name="connsiteY3" fmla="*/ 1785590 h 3645779"/>
              <a:gd name="connsiteX4" fmla="*/ 2153879 w 4863531"/>
              <a:gd name="connsiteY4" fmla="*/ 3638594 h 3645779"/>
              <a:gd name="connsiteX5" fmla="*/ 4828288 w 4863531"/>
              <a:gd name="connsiteY5" fmla="*/ 3645779 h 3645779"/>
              <a:gd name="connsiteX6" fmla="*/ 4837050 w 4863531"/>
              <a:gd name="connsiteY6" fmla="*/ 7847 h 3645779"/>
              <a:gd name="connsiteX0" fmla="*/ 4858560 w 4858560"/>
              <a:gd name="connsiteY0" fmla="*/ 0 h 3645779"/>
              <a:gd name="connsiteX1" fmla="*/ 18 w 4858560"/>
              <a:gd name="connsiteY1" fmla="*/ 1188 h 3645779"/>
              <a:gd name="connsiteX2" fmla="*/ 318711 w 4858560"/>
              <a:gd name="connsiteY2" fmla="*/ 1795425 h 3645779"/>
              <a:gd name="connsiteX3" fmla="*/ 2110427 w 4858560"/>
              <a:gd name="connsiteY3" fmla="*/ 1785590 h 3645779"/>
              <a:gd name="connsiteX4" fmla="*/ 2148908 w 4858560"/>
              <a:gd name="connsiteY4" fmla="*/ 3638594 h 3645779"/>
              <a:gd name="connsiteX5" fmla="*/ 4823317 w 4858560"/>
              <a:gd name="connsiteY5" fmla="*/ 3645779 h 3645779"/>
              <a:gd name="connsiteX6" fmla="*/ 4832079 w 4858560"/>
              <a:gd name="connsiteY6" fmla="*/ 7847 h 3645779"/>
              <a:gd name="connsiteX0" fmla="*/ 4858560 w 4858560"/>
              <a:gd name="connsiteY0" fmla="*/ 0 h 3645779"/>
              <a:gd name="connsiteX1" fmla="*/ 18 w 4858560"/>
              <a:gd name="connsiteY1" fmla="*/ 1188 h 3645779"/>
              <a:gd name="connsiteX2" fmla="*/ 318711 w 4858560"/>
              <a:gd name="connsiteY2" fmla="*/ 1795425 h 3645779"/>
              <a:gd name="connsiteX3" fmla="*/ 2110427 w 4858560"/>
              <a:gd name="connsiteY3" fmla="*/ 1785590 h 3645779"/>
              <a:gd name="connsiteX4" fmla="*/ 2148908 w 4858560"/>
              <a:gd name="connsiteY4" fmla="*/ 3638594 h 3645779"/>
              <a:gd name="connsiteX5" fmla="*/ 4823317 w 4858560"/>
              <a:gd name="connsiteY5" fmla="*/ 3645779 h 3645779"/>
              <a:gd name="connsiteX6" fmla="*/ 4832079 w 4858560"/>
              <a:gd name="connsiteY6" fmla="*/ 7847 h 3645779"/>
              <a:gd name="connsiteX0" fmla="*/ 4858575 w 4858575"/>
              <a:gd name="connsiteY0" fmla="*/ 0 h 3645779"/>
              <a:gd name="connsiteX1" fmla="*/ 33 w 4858575"/>
              <a:gd name="connsiteY1" fmla="*/ 1188 h 3645779"/>
              <a:gd name="connsiteX2" fmla="*/ 318726 w 4858575"/>
              <a:gd name="connsiteY2" fmla="*/ 1795425 h 3645779"/>
              <a:gd name="connsiteX3" fmla="*/ 2110442 w 4858575"/>
              <a:gd name="connsiteY3" fmla="*/ 1785590 h 3645779"/>
              <a:gd name="connsiteX4" fmla="*/ 2148923 w 4858575"/>
              <a:gd name="connsiteY4" fmla="*/ 3638594 h 3645779"/>
              <a:gd name="connsiteX5" fmla="*/ 4823332 w 4858575"/>
              <a:gd name="connsiteY5" fmla="*/ 3645779 h 3645779"/>
              <a:gd name="connsiteX6" fmla="*/ 4832094 w 4858575"/>
              <a:gd name="connsiteY6" fmla="*/ 7847 h 3645779"/>
              <a:gd name="connsiteX0" fmla="*/ 4616730 w 4616730"/>
              <a:gd name="connsiteY0" fmla="*/ 0 h 3645779"/>
              <a:gd name="connsiteX1" fmla="*/ 57594 w 4616730"/>
              <a:gd name="connsiteY1" fmla="*/ 9280 h 3645779"/>
              <a:gd name="connsiteX2" fmla="*/ 76881 w 4616730"/>
              <a:gd name="connsiteY2" fmla="*/ 1795425 h 3645779"/>
              <a:gd name="connsiteX3" fmla="*/ 1868597 w 4616730"/>
              <a:gd name="connsiteY3" fmla="*/ 1785590 h 3645779"/>
              <a:gd name="connsiteX4" fmla="*/ 1907078 w 4616730"/>
              <a:gd name="connsiteY4" fmla="*/ 3638594 h 3645779"/>
              <a:gd name="connsiteX5" fmla="*/ 4581487 w 4616730"/>
              <a:gd name="connsiteY5" fmla="*/ 3645779 h 3645779"/>
              <a:gd name="connsiteX6" fmla="*/ 4590249 w 4616730"/>
              <a:gd name="connsiteY6" fmla="*/ 7847 h 3645779"/>
              <a:gd name="connsiteX0" fmla="*/ 4614708 w 4614708"/>
              <a:gd name="connsiteY0" fmla="*/ 0 h 3645779"/>
              <a:gd name="connsiteX1" fmla="*/ 55572 w 4614708"/>
              <a:gd name="connsiteY1" fmla="*/ 9280 h 3645779"/>
              <a:gd name="connsiteX2" fmla="*/ 74859 w 4614708"/>
              <a:gd name="connsiteY2" fmla="*/ 1795425 h 3645779"/>
              <a:gd name="connsiteX3" fmla="*/ 1866575 w 4614708"/>
              <a:gd name="connsiteY3" fmla="*/ 1785590 h 3645779"/>
              <a:gd name="connsiteX4" fmla="*/ 1905056 w 4614708"/>
              <a:gd name="connsiteY4" fmla="*/ 3638594 h 3645779"/>
              <a:gd name="connsiteX5" fmla="*/ 4579465 w 4614708"/>
              <a:gd name="connsiteY5" fmla="*/ 3645779 h 3645779"/>
              <a:gd name="connsiteX6" fmla="*/ 4588227 w 4614708"/>
              <a:gd name="connsiteY6" fmla="*/ 7847 h 3645779"/>
              <a:gd name="connsiteX0" fmla="*/ 4559136 w 4559136"/>
              <a:gd name="connsiteY0" fmla="*/ 0 h 3645779"/>
              <a:gd name="connsiteX1" fmla="*/ 0 w 4559136"/>
              <a:gd name="connsiteY1" fmla="*/ 9280 h 3645779"/>
              <a:gd name="connsiteX2" fmla="*/ 19287 w 4559136"/>
              <a:gd name="connsiteY2" fmla="*/ 1795425 h 3645779"/>
              <a:gd name="connsiteX3" fmla="*/ 1811003 w 4559136"/>
              <a:gd name="connsiteY3" fmla="*/ 1785590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4559136 w 4559136"/>
              <a:gd name="connsiteY0" fmla="*/ 0 h 3645779"/>
              <a:gd name="connsiteX1" fmla="*/ 0 w 4559136"/>
              <a:gd name="connsiteY1" fmla="*/ 9280 h 3645779"/>
              <a:gd name="connsiteX2" fmla="*/ 19287 w 4559136"/>
              <a:gd name="connsiteY2" fmla="*/ 1795425 h 3645779"/>
              <a:gd name="connsiteX3" fmla="*/ 1851464 w 4559136"/>
              <a:gd name="connsiteY3" fmla="*/ 1769406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4559136 w 4559136"/>
              <a:gd name="connsiteY0" fmla="*/ 0 h 3645779"/>
              <a:gd name="connsiteX1" fmla="*/ 0 w 4559136"/>
              <a:gd name="connsiteY1" fmla="*/ 9280 h 3645779"/>
              <a:gd name="connsiteX2" fmla="*/ 19287 w 4559136"/>
              <a:gd name="connsiteY2" fmla="*/ 1771149 h 3645779"/>
              <a:gd name="connsiteX3" fmla="*/ 1851464 w 4559136"/>
              <a:gd name="connsiteY3" fmla="*/ 1769406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5462341 w 5462341"/>
              <a:gd name="connsiteY0" fmla="*/ 0 h 3645779"/>
              <a:gd name="connsiteX1" fmla="*/ 903205 w 5462341"/>
              <a:gd name="connsiteY1" fmla="*/ 9280 h 3645779"/>
              <a:gd name="connsiteX2" fmla="*/ 0 w 5462341"/>
              <a:gd name="connsiteY2" fmla="*/ 1827793 h 3645779"/>
              <a:gd name="connsiteX3" fmla="*/ 2754669 w 5462341"/>
              <a:gd name="connsiteY3" fmla="*/ 1769406 h 3645779"/>
              <a:gd name="connsiteX4" fmla="*/ 2752689 w 5462341"/>
              <a:gd name="connsiteY4" fmla="*/ 3638594 h 3645779"/>
              <a:gd name="connsiteX5" fmla="*/ 5427098 w 5462341"/>
              <a:gd name="connsiteY5" fmla="*/ 3645779 h 3645779"/>
              <a:gd name="connsiteX6" fmla="*/ 5435860 w 5462341"/>
              <a:gd name="connsiteY6" fmla="*/ 7847 h 3645779"/>
              <a:gd name="connsiteX0" fmla="*/ 5465444 w 5465444"/>
              <a:gd name="connsiteY0" fmla="*/ 0 h 3645779"/>
              <a:gd name="connsiteX1" fmla="*/ 0 w 5465444"/>
              <a:gd name="connsiteY1" fmla="*/ 17372 h 3645779"/>
              <a:gd name="connsiteX2" fmla="*/ 3103 w 5465444"/>
              <a:gd name="connsiteY2" fmla="*/ 1827793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11195 w 5465444"/>
              <a:gd name="connsiteY2" fmla="*/ 1779241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3103 w 5465444"/>
              <a:gd name="connsiteY2" fmla="*/ 516883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3103 w 5465444"/>
              <a:gd name="connsiteY2" fmla="*/ 516883 h 3645779"/>
              <a:gd name="connsiteX3" fmla="*/ 2749680 w 5465444"/>
              <a:gd name="connsiteY3" fmla="*/ 927834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3103 w 5465444"/>
              <a:gd name="connsiteY2" fmla="*/ 516883 h 3645779"/>
              <a:gd name="connsiteX3" fmla="*/ 2733496 w 5465444"/>
              <a:gd name="connsiteY3" fmla="*/ 312077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3103 w 5465444"/>
              <a:gd name="connsiteY2" fmla="*/ 516883 h 3645779"/>
              <a:gd name="connsiteX3" fmla="*/ 2733496 w 5465444"/>
              <a:gd name="connsiteY3" fmla="*/ 3120776 h 3645779"/>
              <a:gd name="connsiteX4" fmla="*/ 2755792 w 5465444"/>
              <a:gd name="connsiteY4" fmla="*/ 3638594 h 3645779"/>
              <a:gd name="connsiteX5" fmla="*/ 5430201 w 5465444"/>
              <a:gd name="connsiteY5" fmla="*/ 3645779 h 3645779"/>
              <a:gd name="connsiteX6" fmla="*/ 5438963 w 5465444"/>
              <a:gd name="connsiteY6" fmla="*/ 7847 h 3645779"/>
              <a:gd name="connsiteX7" fmla="*/ 5465444 w 5465444"/>
              <a:gd name="connsiteY7" fmla="*/ 0 h 3645779"/>
              <a:gd name="connsiteX0" fmla="*/ 5469544 w 5469544"/>
              <a:gd name="connsiteY0" fmla="*/ 0 h 3785194"/>
              <a:gd name="connsiteX1" fmla="*/ 0 w 5469544"/>
              <a:gd name="connsiteY1" fmla="*/ 156787 h 3785194"/>
              <a:gd name="connsiteX2" fmla="*/ 3103 w 5469544"/>
              <a:gd name="connsiteY2" fmla="*/ 656298 h 3785194"/>
              <a:gd name="connsiteX3" fmla="*/ 2733496 w 5469544"/>
              <a:gd name="connsiteY3" fmla="*/ 3260191 h 3785194"/>
              <a:gd name="connsiteX4" fmla="*/ 2755792 w 5469544"/>
              <a:gd name="connsiteY4" fmla="*/ 3778009 h 3785194"/>
              <a:gd name="connsiteX5" fmla="*/ 5430201 w 5469544"/>
              <a:gd name="connsiteY5" fmla="*/ 3785194 h 3785194"/>
              <a:gd name="connsiteX6" fmla="*/ 5438963 w 5469544"/>
              <a:gd name="connsiteY6" fmla="*/ 147262 h 3785194"/>
              <a:gd name="connsiteX7" fmla="*/ 5469544 w 5469544"/>
              <a:gd name="connsiteY7" fmla="*/ 0 h 3785194"/>
              <a:gd name="connsiteX0" fmla="*/ 5438963 w 5439859"/>
              <a:gd name="connsiteY0" fmla="*/ 0 h 3637932"/>
              <a:gd name="connsiteX1" fmla="*/ 0 w 5439859"/>
              <a:gd name="connsiteY1" fmla="*/ 9525 h 3637932"/>
              <a:gd name="connsiteX2" fmla="*/ 3103 w 5439859"/>
              <a:gd name="connsiteY2" fmla="*/ 509036 h 3637932"/>
              <a:gd name="connsiteX3" fmla="*/ 2733496 w 5439859"/>
              <a:gd name="connsiteY3" fmla="*/ 3112929 h 3637932"/>
              <a:gd name="connsiteX4" fmla="*/ 2755792 w 5439859"/>
              <a:gd name="connsiteY4" fmla="*/ 3630747 h 3637932"/>
              <a:gd name="connsiteX5" fmla="*/ 5430201 w 5439859"/>
              <a:gd name="connsiteY5" fmla="*/ 3637932 h 3637932"/>
              <a:gd name="connsiteX6" fmla="*/ 5438963 w 5439859"/>
              <a:gd name="connsiteY6" fmla="*/ 0 h 3637932"/>
              <a:gd name="connsiteX0" fmla="*/ 5438963 w 5439859"/>
              <a:gd name="connsiteY0" fmla="*/ 0 h 3637932"/>
              <a:gd name="connsiteX1" fmla="*/ 0 w 5439859"/>
              <a:gd name="connsiteY1" fmla="*/ 9525 h 3637932"/>
              <a:gd name="connsiteX2" fmla="*/ 3103 w 5439859"/>
              <a:gd name="connsiteY2" fmla="*/ 509036 h 3637932"/>
              <a:gd name="connsiteX3" fmla="*/ 2733496 w 5439859"/>
              <a:gd name="connsiteY3" fmla="*/ 3112929 h 3637932"/>
              <a:gd name="connsiteX4" fmla="*/ 2755792 w 5439859"/>
              <a:gd name="connsiteY4" fmla="*/ 3630747 h 3637932"/>
              <a:gd name="connsiteX5" fmla="*/ 5430201 w 5439859"/>
              <a:gd name="connsiteY5" fmla="*/ 3637932 h 3637932"/>
              <a:gd name="connsiteX6" fmla="*/ 5438963 w 5439859"/>
              <a:gd name="connsiteY6" fmla="*/ 0 h 3637932"/>
              <a:gd name="connsiteX0" fmla="*/ 5438963 w 5439859"/>
              <a:gd name="connsiteY0" fmla="*/ 0 h 3637932"/>
              <a:gd name="connsiteX1" fmla="*/ 0 w 5439859"/>
              <a:gd name="connsiteY1" fmla="*/ 9525 h 3637932"/>
              <a:gd name="connsiteX2" fmla="*/ 3103 w 5439859"/>
              <a:gd name="connsiteY2" fmla="*/ 509036 h 3637932"/>
              <a:gd name="connsiteX3" fmla="*/ 2753998 w 5439859"/>
              <a:gd name="connsiteY3" fmla="*/ 3104729 h 3637932"/>
              <a:gd name="connsiteX4" fmla="*/ 2755792 w 5439859"/>
              <a:gd name="connsiteY4" fmla="*/ 3630747 h 3637932"/>
              <a:gd name="connsiteX5" fmla="*/ 5430201 w 5439859"/>
              <a:gd name="connsiteY5" fmla="*/ 3637932 h 3637932"/>
              <a:gd name="connsiteX6" fmla="*/ 5438963 w 5439859"/>
              <a:gd name="connsiteY6" fmla="*/ 0 h 363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9859" h="3637932">
                <a:moveTo>
                  <a:pt x="5438963" y="0"/>
                </a:moveTo>
                <a:lnTo>
                  <a:pt x="0" y="9525"/>
                </a:lnTo>
                <a:cubicBezTo>
                  <a:pt x="1034" y="612999"/>
                  <a:pt x="2069" y="-94438"/>
                  <a:pt x="3103" y="509036"/>
                </a:cubicBezTo>
                <a:lnTo>
                  <a:pt x="2753998" y="3104729"/>
                </a:lnTo>
                <a:lnTo>
                  <a:pt x="2755792" y="3630747"/>
                </a:lnTo>
                <a:lnTo>
                  <a:pt x="5430201" y="3637932"/>
                </a:lnTo>
                <a:cubicBezTo>
                  <a:pt x="5425030" y="2422591"/>
                  <a:pt x="5444134" y="1215341"/>
                  <a:pt x="5438963" y="0"/>
                </a:cubicBezTo>
                <a:close/>
              </a:path>
            </a:pathLst>
          </a:cu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6" name="Rectangle 5">
            <a:extLst>
              <a:ext uri="{FF2B5EF4-FFF2-40B4-BE49-F238E27FC236}">
                <a16:creationId xmlns:a16="http://schemas.microsoft.com/office/drawing/2014/main" id="{23EA287A-5C9B-CB4A-8CE9-AFB10E9D2A37}"/>
              </a:ext>
            </a:extLst>
          </p:cNvPr>
          <p:cNvSpPr/>
          <p:nvPr/>
        </p:nvSpPr>
        <p:spPr>
          <a:xfrm>
            <a:off x="2172688" y="2551835"/>
            <a:ext cx="3374223" cy="1477328"/>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ea typeface="Proxima Nova" charset="0"/>
                <a:cs typeface="Proxima Nova" charset="0"/>
              </a:rPr>
              <a:t>Requests Auto-Approved</a:t>
            </a:r>
          </a:p>
          <a:p>
            <a:pPr marL="285750" indent="-285750">
              <a:buFont typeface="Arial" panose="020B0604020202020204" pitchFamily="34" charset="0"/>
              <a:buChar char="•"/>
            </a:pPr>
            <a:r>
              <a:rPr lang="en-US" dirty="0">
                <a:solidFill>
                  <a:schemeClr val="bg1"/>
                </a:solidFill>
                <a:ea typeface="Proxima Nova" charset="0"/>
                <a:cs typeface="Proxima Nova" charset="0"/>
              </a:rPr>
              <a:t>Access Provisioning</a:t>
            </a:r>
            <a:br>
              <a:rPr lang="en-US" dirty="0">
                <a:solidFill>
                  <a:schemeClr val="bg1"/>
                </a:solidFill>
                <a:ea typeface="Proxima Nova" charset="0"/>
                <a:cs typeface="Proxima Nova" charset="0"/>
              </a:rPr>
            </a:br>
            <a:r>
              <a:rPr lang="en-US" dirty="0">
                <a:solidFill>
                  <a:schemeClr val="bg1"/>
                </a:solidFill>
                <a:ea typeface="Proxima Nova" charset="0"/>
                <a:cs typeface="Proxima Nova" charset="0"/>
              </a:rPr>
              <a:t>triggered automatically</a:t>
            </a:r>
          </a:p>
          <a:p>
            <a:pPr marL="285750" indent="-285750">
              <a:buFont typeface="Arial" panose="020B0604020202020204" pitchFamily="34" charset="0"/>
              <a:buChar char="•"/>
            </a:pPr>
            <a:r>
              <a:rPr lang="en-US" dirty="0">
                <a:solidFill>
                  <a:schemeClr val="bg1"/>
                </a:solidFill>
                <a:ea typeface="Proxima Nova" charset="0"/>
                <a:cs typeface="Proxima Nova" charset="0"/>
              </a:rPr>
              <a:t>Secrets could be managed by Project Teams</a:t>
            </a:r>
          </a:p>
        </p:txBody>
      </p:sp>
      <p:sp>
        <p:nvSpPr>
          <p:cNvPr id="4" name="Slide Number Placeholder 3">
            <a:extLst>
              <a:ext uri="{FF2B5EF4-FFF2-40B4-BE49-F238E27FC236}">
                <a16:creationId xmlns:a16="http://schemas.microsoft.com/office/drawing/2014/main" id="{3FC68096-FE54-B044-BFD2-D1094145319B}"/>
              </a:ext>
            </a:extLst>
          </p:cNvPr>
          <p:cNvSpPr>
            <a:spLocks noGrp="1"/>
          </p:cNvSpPr>
          <p:nvPr>
            <p:ph type="sldNum" sz="quarter" idx="12"/>
          </p:nvPr>
        </p:nvSpPr>
        <p:spPr/>
        <p:txBody>
          <a:bodyPr/>
          <a:lstStyle/>
          <a:p>
            <a:fld id="{3DB5E446-421A-E746-A83E-D1D14D8D9CBB}" type="slidenum">
              <a:rPr lang="en-US" smtClean="0"/>
              <a:pPr/>
              <a:t>15</a:t>
            </a:fld>
            <a:endParaRPr lang="en-US"/>
          </a:p>
        </p:txBody>
      </p:sp>
    </p:spTree>
    <p:extLst>
      <p:ext uri="{BB962C8B-B14F-4D97-AF65-F5344CB8AC3E}">
        <p14:creationId xmlns:p14="http://schemas.microsoft.com/office/powerpoint/2010/main" val="255022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851C5C-3F0E-8A45-8949-5446434D2C5A}"/>
              </a:ext>
            </a:extLst>
          </p:cNvPr>
          <p:cNvSpPr>
            <a:spLocks noGrp="1"/>
          </p:cNvSpPr>
          <p:nvPr>
            <p:ph type="title"/>
          </p:nvPr>
        </p:nvSpPr>
        <p:spPr>
          <a:xfrm>
            <a:off x="625258" y="655985"/>
            <a:ext cx="10961316" cy="609398"/>
          </a:xfrm>
        </p:spPr>
        <p:txBody>
          <a:bodyPr anchor="ctr">
            <a:normAutofit/>
          </a:bodyPr>
          <a:lstStyle/>
          <a:p>
            <a:r>
              <a:rPr lang="en-US" dirty="0"/>
              <a:t>Guidelines</a:t>
            </a:r>
          </a:p>
        </p:txBody>
      </p:sp>
      <p:sp>
        <p:nvSpPr>
          <p:cNvPr id="10" name="Content Placeholder 6">
            <a:extLst>
              <a:ext uri="{FF2B5EF4-FFF2-40B4-BE49-F238E27FC236}">
                <a16:creationId xmlns:a16="http://schemas.microsoft.com/office/drawing/2014/main" id="{9A9F3CED-1947-FD4C-BA95-80BF734D96BC}"/>
              </a:ext>
            </a:extLst>
          </p:cNvPr>
          <p:cNvSpPr>
            <a:spLocks noGrp="1"/>
          </p:cNvSpPr>
          <p:nvPr>
            <p:ph idx="1"/>
          </p:nvPr>
        </p:nvSpPr>
        <p:spPr>
          <a:xfrm>
            <a:off x="600075" y="2740260"/>
            <a:ext cx="10987088" cy="2138362"/>
          </a:xfrm>
        </p:spPr>
        <p:txBody>
          <a:bodyPr anchor="ctr">
            <a:noAutofit/>
          </a:bodyPr>
          <a:lstStyle/>
          <a:p>
            <a:r>
              <a:rPr lang="en-US" sz="2000" dirty="0"/>
              <a:t>99.999% of secrets access is read-only</a:t>
            </a:r>
          </a:p>
          <a:p>
            <a:r>
              <a:rPr lang="en-US" sz="2000" dirty="0"/>
              <a:t>A “Project”:</a:t>
            </a:r>
          </a:p>
          <a:p>
            <a:pPr lvl="1"/>
            <a:r>
              <a:rPr lang="en-US" sz="2000" dirty="0"/>
              <a:t>Is an operational group of humans (app team, CI/CD admin group)</a:t>
            </a:r>
          </a:p>
          <a:p>
            <a:pPr lvl="2"/>
            <a:r>
              <a:rPr lang="en-US" sz="2000" dirty="0"/>
              <a:t>PLUS:</a:t>
            </a:r>
          </a:p>
          <a:p>
            <a:pPr lvl="3"/>
            <a:r>
              <a:rPr lang="en-US" sz="2000" dirty="0"/>
              <a:t>The apps they build and deploy</a:t>
            </a:r>
          </a:p>
          <a:p>
            <a:pPr lvl="3"/>
            <a:r>
              <a:rPr lang="en-US" sz="2000" dirty="0"/>
              <a:t>Associated CI/CD processes</a:t>
            </a:r>
          </a:p>
          <a:p>
            <a:pPr lvl="3"/>
            <a:r>
              <a:rPr lang="en-US" sz="2000" dirty="0"/>
              <a:t>Associated deployment platform resources (servers, k8s clusters, cloud accounts)</a:t>
            </a:r>
          </a:p>
          <a:p>
            <a:pPr lvl="3"/>
            <a:r>
              <a:rPr lang="en-US" sz="2000" dirty="0"/>
              <a:t>All associated credentials/secrets.</a:t>
            </a:r>
          </a:p>
          <a:p>
            <a:pPr lvl="1"/>
            <a:r>
              <a:rPr lang="en-US" sz="2000" dirty="0"/>
              <a:t>Corresponds to one or more Safes in the CyberArk Vault</a:t>
            </a:r>
          </a:p>
          <a:p>
            <a:pPr lvl="1"/>
            <a:r>
              <a:rPr lang="en-US" sz="2000" dirty="0"/>
              <a:t>Provides a scope for non-human identities (all non-human identities belong to a project)</a:t>
            </a:r>
          </a:p>
          <a:p>
            <a:pPr lvl="1"/>
            <a:r>
              <a:rPr lang="en-US" sz="2000" dirty="0"/>
              <a:t>Has a designated person and/or process acting in a Project admin role.</a:t>
            </a:r>
          </a:p>
          <a:p>
            <a:r>
              <a:rPr lang="en-US" sz="2000" dirty="0"/>
              <a:t>Vault Safes are ALWAYS and ONLY EVER created by Vault admin processes.</a:t>
            </a:r>
          </a:p>
          <a:p>
            <a:r>
              <a:rPr lang="en-US" sz="2000" dirty="0"/>
              <a:t>Only Vault or Project admin processes have CRUD privileges on secrets.</a:t>
            </a:r>
          </a:p>
          <a:p>
            <a:pPr lvl="1"/>
            <a:r>
              <a:rPr lang="en-US" sz="2000" dirty="0"/>
              <a:t>CI/CD tools &amp; deployed apps can only read secrets.</a:t>
            </a:r>
          </a:p>
        </p:txBody>
      </p:sp>
      <p:sp>
        <p:nvSpPr>
          <p:cNvPr id="2" name="Slide Number Placeholder 1">
            <a:extLst>
              <a:ext uri="{FF2B5EF4-FFF2-40B4-BE49-F238E27FC236}">
                <a16:creationId xmlns:a16="http://schemas.microsoft.com/office/drawing/2014/main" id="{42590307-1F30-054A-A16D-33338A0EC694}"/>
              </a:ext>
            </a:extLst>
          </p:cNvPr>
          <p:cNvSpPr>
            <a:spLocks noGrp="1"/>
          </p:cNvSpPr>
          <p:nvPr>
            <p:ph type="sldNum" sz="quarter" idx="12"/>
          </p:nvPr>
        </p:nvSpPr>
        <p:spPr>
          <a:xfrm>
            <a:off x="11690350" y="5723872"/>
            <a:ext cx="339680" cy="365125"/>
          </a:xfrm>
        </p:spPr>
        <p:txBody>
          <a:bodyPr anchor="ctr">
            <a:normAutofit/>
          </a:bodyPr>
          <a:lstStyle/>
          <a:p>
            <a:fld id="{3DB5E446-421A-E746-A83E-D1D14D8D9CBB}" type="slidenum">
              <a:rPr lang="en-US" smtClean="0"/>
              <a:pPr/>
              <a:t>16</a:t>
            </a:fld>
            <a:endParaRPr lang="en-US" dirty="0"/>
          </a:p>
        </p:txBody>
      </p:sp>
    </p:spTree>
    <p:extLst>
      <p:ext uri="{BB962C8B-B14F-4D97-AF65-F5344CB8AC3E}">
        <p14:creationId xmlns:p14="http://schemas.microsoft.com/office/powerpoint/2010/main" val="24906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6306A4-F6ED-A34E-BCB0-C820A5D9D1BB}"/>
              </a:ext>
            </a:extLst>
          </p:cNvPr>
          <p:cNvSpPr>
            <a:spLocks noGrp="1"/>
          </p:cNvSpPr>
          <p:nvPr>
            <p:ph type="title"/>
          </p:nvPr>
        </p:nvSpPr>
        <p:spPr/>
        <p:txBody>
          <a:bodyPr/>
          <a:lstStyle/>
          <a:p>
            <a:r>
              <a:rPr lang="en-US" dirty="0"/>
              <a:t>Three operational reference models</a:t>
            </a:r>
          </a:p>
        </p:txBody>
      </p:sp>
      <p:grpSp>
        <p:nvGrpSpPr>
          <p:cNvPr id="16" name="Group 15">
            <a:extLst>
              <a:ext uri="{FF2B5EF4-FFF2-40B4-BE49-F238E27FC236}">
                <a16:creationId xmlns:a16="http://schemas.microsoft.com/office/drawing/2014/main" id="{0F870832-9773-2A4D-8DBB-DF926784B46B}"/>
              </a:ext>
            </a:extLst>
          </p:cNvPr>
          <p:cNvGrpSpPr/>
          <p:nvPr/>
        </p:nvGrpSpPr>
        <p:grpSpPr>
          <a:xfrm>
            <a:off x="329852" y="1032647"/>
            <a:ext cx="11468055" cy="5180952"/>
            <a:chOff x="329852" y="1032647"/>
            <a:chExt cx="11468055" cy="5180952"/>
          </a:xfrm>
        </p:grpSpPr>
        <p:sp>
          <p:nvSpPr>
            <p:cNvPr id="18" name="Rounded Rectangle 17">
              <a:extLst>
                <a:ext uri="{FF2B5EF4-FFF2-40B4-BE49-F238E27FC236}">
                  <a16:creationId xmlns:a16="http://schemas.microsoft.com/office/drawing/2014/main" id="{39114EC5-1A6A-0142-8ACB-9EE640026376}"/>
                </a:ext>
              </a:extLst>
            </p:cNvPr>
            <p:cNvSpPr/>
            <p:nvPr/>
          </p:nvSpPr>
          <p:spPr>
            <a:xfrm>
              <a:off x="330494" y="1032648"/>
              <a:ext cx="3721395" cy="5180951"/>
            </a:xfrm>
            <a:prstGeom prst="roundRect">
              <a:avLst>
                <a:gd name="adj" fmla="val 6575"/>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4" name="Rounded Rectangle 3">
              <a:extLst>
                <a:ext uri="{FF2B5EF4-FFF2-40B4-BE49-F238E27FC236}">
                  <a16:creationId xmlns:a16="http://schemas.microsoft.com/office/drawing/2014/main" id="{BEBD3DEE-8326-C84F-BC84-5B34165D8A2C}"/>
                </a:ext>
              </a:extLst>
            </p:cNvPr>
            <p:cNvSpPr/>
            <p:nvPr/>
          </p:nvSpPr>
          <p:spPr>
            <a:xfrm>
              <a:off x="395952" y="1570760"/>
              <a:ext cx="1679944" cy="125271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400" b="0" i="0" dirty="0" err="1">
                  <a:solidFill>
                    <a:schemeClr val="bg1"/>
                  </a:solidFill>
                  <a:ea typeface="Proxima Nova" charset="0"/>
                  <a:cs typeface="Proxima Nova" charset="0"/>
                </a:rPr>
                <a:t>SecretsSafe</a:t>
              </a:r>
              <a:endParaRPr lang="en-US" sz="1400" b="0" i="0" dirty="0">
                <a:solidFill>
                  <a:schemeClr val="bg1"/>
                </a:solidFill>
                <a:ea typeface="Proxima Nova" charset="0"/>
                <a:cs typeface="Proxima Nova" charset="0"/>
              </a:endParaRPr>
            </a:p>
          </p:txBody>
        </p:sp>
        <p:sp>
          <p:nvSpPr>
            <p:cNvPr id="5" name="Rounded Rectangle 4">
              <a:extLst>
                <a:ext uri="{FF2B5EF4-FFF2-40B4-BE49-F238E27FC236}">
                  <a16:creationId xmlns:a16="http://schemas.microsoft.com/office/drawing/2014/main" id="{90A58B73-F8E9-6641-8E62-87B72EC4253C}"/>
                </a:ext>
              </a:extLst>
            </p:cNvPr>
            <p:cNvSpPr/>
            <p:nvPr/>
          </p:nvSpPr>
          <p:spPr>
            <a:xfrm>
              <a:off x="2190550" y="1570759"/>
              <a:ext cx="1679944" cy="1252714"/>
            </a:xfrm>
            <a:prstGeom prst="round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n-US" sz="1400" b="0" i="0" dirty="0" err="1">
                  <a:solidFill>
                    <a:schemeClr val="bg1"/>
                  </a:solidFill>
                  <a:ea typeface="Proxima Nova" charset="0"/>
                  <a:cs typeface="Proxima Nova" charset="0"/>
                </a:rPr>
                <a:t>AdminSafe</a:t>
              </a:r>
              <a:endParaRPr lang="en-US" sz="1400" dirty="0">
                <a:solidFill>
                  <a:schemeClr val="bg1"/>
                </a:solidFill>
                <a:ea typeface="Proxima Nova" charset="0"/>
                <a:cs typeface="Proxima Nova" charset="0"/>
              </a:endParaRPr>
            </a:p>
            <a:p>
              <a:pPr marL="285750" indent="-285750">
                <a:buFont typeface="Arial" panose="020B0604020202020204" pitchFamily="34" charset="0"/>
                <a:buChar char="•"/>
              </a:pPr>
              <a:r>
                <a:rPr lang="en-US" sz="1400" dirty="0">
                  <a:solidFill>
                    <a:schemeClr val="bg1"/>
                  </a:solidFill>
                  <a:ea typeface="Proxima Nova" charset="0"/>
                  <a:cs typeface="Proxima Nova" charset="0"/>
                </a:rPr>
                <a:t>DBA creds</a:t>
              </a:r>
            </a:p>
            <a:p>
              <a:pPr marL="285750" indent="-285750">
                <a:buFont typeface="Arial" panose="020B0604020202020204" pitchFamily="34" charset="0"/>
                <a:buChar char="•"/>
              </a:pPr>
              <a:r>
                <a:rPr lang="en-US" sz="1400" b="0" i="0" dirty="0">
                  <a:solidFill>
                    <a:schemeClr val="bg1"/>
                  </a:solidFill>
                  <a:ea typeface="Proxima Nova" charset="0"/>
                  <a:cs typeface="Proxima Nova" charset="0"/>
                </a:rPr>
                <a:t>API keys</a:t>
              </a:r>
            </a:p>
            <a:p>
              <a:pPr marL="285750" indent="-285750">
                <a:buFont typeface="Arial" panose="020B0604020202020204" pitchFamily="34" charset="0"/>
                <a:buChar char="•"/>
              </a:pPr>
              <a:r>
                <a:rPr lang="en-US" sz="1400" dirty="0">
                  <a:solidFill>
                    <a:schemeClr val="bg1"/>
                  </a:solidFill>
                  <a:ea typeface="Proxima Nova" charset="0"/>
                  <a:cs typeface="Proxima Nova" charset="0"/>
                </a:rPr>
                <a:t>Certs</a:t>
              </a:r>
            </a:p>
          </p:txBody>
        </p:sp>
        <p:sp>
          <p:nvSpPr>
            <p:cNvPr id="6" name="Rectangle 5">
              <a:extLst>
                <a:ext uri="{FF2B5EF4-FFF2-40B4-BE49-F238E27FC236}">
                  <a16:creationId xmlns:a16="http://schemas.microsoft.com/office/drawing/2014/main" id="{E8ABAC8B-42C2-BA45-9B73-88B2FE54460A}"/>
                </a:ext>
              </a:extLst>
            </p:cNvPr>
            <p:cNvSpPr/>
            <p:nvPr/>
          </p:nvSpPr>
          <p:spPr>
            <a:xfrm>
              <a:off x="329852" y="3320499"/>
              <a:ext cx="3721395" cy="1815882"/>
            </a:xfrm>
            <a:prstGeom prst="rect">
              <a:avLst/>
            </a:prstGeom>
          </p:spPr>
          <p:txBody>
            <a:bodyPr wrap="square">
              <a:spAutoFit/>
            </a:bodyPr>
            <a:lstStyle/>
            <a:p>
              <a:pPr marL="285750" indent="-285750">
                <a:buFont typeface="Arial" panose="020B0604020202020204" pitchFamily="34" charset="0"/>
                <a:buChar char="•"/>
              </a:pPr>
              <a:r>
                <a:rPr lang="en-US" sz="1400" dirty="0">
                  <a:ea typeface="Proxima Nova" charset="0"/>
                  <a:cs typeface="Proxima Nova" charset="0"/>
                </a:rPr>
                <a:t>Security provisions everything</a:t>
              </a:r>
            </a:p>
            <a:p>
              <a:pPr marL="285750" indent="-285750">
                <a:buFont typeface="Arial" panose="020B0604020202020204" pitchFamily="34" charset="0"/>
                <a:buChar char="•"/>
              </a:pPr>
              <a:r>
                <a:rPr lang="en-US" sz="1400" dirty="0"/>
                <a:t>Gives Project team names of identities, </a:t>
              </a:r>
              <a:r>
                <a:rPr lang="en-US" sz="1400" dirty="0" err="1"/>
                <a:t>Conjur</a:t>
              </a:r>
              <a:r>
                <a:rPr lang="en-US" sz="1400" dirty="0"/>
                <a:t> variables.</a:t>
              </a:r>
            </a:p>
            <a:p>
              <a:pPr marL="285750" indent="-285750">
                <a:buFont typeface="Arial" panose="020B0604020202020204" pitchFamily="34" charset="0"/>
                <a:buChar char="•"/>
              </a:pPr>
              <a:r>
                <a:rPr lang="en-US" sz="1400" dirty="0"/>
                <a:t>Credentials for Identity authentication are stored in </a:t>
              </a:r>
              <a:r>
                <a:rPr lang="en-US" sz="1400" dirty="0" err="1"/>
                <a:t>AdminSafe</a:t>
              </a:r>
              <a:r>
                <a:rPr lang="en-US" sz="1400" dirty="0"/>
                <a:t> for Project Admin to distribute.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Example: Big US insurance co.</a:t>
              </a:r>
            </a:p>
          </p:txBody>
        </p:sp>
        <p:sp>
          <p:nvSpPr>
            <p:cNvPr id="13" name="Rectangle 12">
              <a:extLst>
                <a:ext uri="{FF2B5EF4-FFF2-40B4-BE49-F238E27FC236}">
                  <a16:creationId xmlns:a16="http://schemas.microsoft.com/office/drawing/2014/main" id="{4F85D232-435F-EE40-AF9C-E38D8AC883DA}"/>
                </a:ext>
              </a:extLst>
            </p:cNvPr>
            <p:cNvSpPr/>
            <p:nvPr/>
          </p:nvSpPr>
          <p:spPr>
            <a:xfrm>
              <a:off x="1277478" y="1032648"/>
              <a:ext cx="1826141" cy="369332"/>
            </a:xfrm>
            <a:prstGeom prst="rect">
              <a:avLst/>
            </a:prstGeom>
          </p:spPr>
          <p:txBody>
            <a:bodyPr wrap="none">
              <a:spAutoFit/>
            </a:bodyPr>
            <a:lstStyle/>
            <a:p>
              <a:r>
                <a:rPr lang="en-US" dirty="0">
                  <a:ea typeface="Proxima Nova" charset="0"/>
                  <a:cs typeface="Proxima Nova" charset="0"/>
                </a:rPr>
                <a:t>Security-Owned</a:t>
              </a:r>
              <a:endParaRPr lang="en-US" dirty="0"/>
            </a:p>
          </p:txBody>
        </p:sp>
        <p:sp>
          <p:nvSpPr>
            <p:cNvPr id="17" name="Rounded Rectangle 16">
              <a:extLst>
                <a:ext uri="{FF2B5EF4-FFF2-40B4-BE49-F238E27FC236}">
                  <a16:creationId xmlns:a16="http://schemas.microsoft.com/office/drawing/2014/main" id="{57F37BBC-1B84-284E-8CC5-FAED4A1EE36F}"/>
                </a:ext>
              </a:extLst>
            </p:cNvPr>
            <p:cNvSpPr/>
            <p:nvPr/>
          </p:nvSpPr>
          <p:spPr>
            <a:xfrm>
              <a:off x="4191642" y="1032648"/>
              <a:ext cx="3721395" cy="5180951"/>
            </a:xfrm>
            <a:prstGeom prst="roundRect">
              <a:avLst>
                <a:gd name="adj" fmla="val 6575"/>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7" name="Rounded Rectangle 6">
              <a:extLst>
                <a:ext uri="{FF2B5EF4-FFF2-40B4-BE49-F238E27FC236}">
                  <a16:creationId xmlns:a16="http://schemas.microsoft.com/office/drawing/2014/main" id="{7D6079AC-EDA4-1648-B6CF-B29FA1B3E16C}"/>
                </a:ext>
              </a:extLst>
            </p:cNvPr>
            <p:cNvSpPr/>
            <p:nvPr/>
          </p:nvSpPr>
          <p:spPr>
            <a:xfrm>
              <a:off x="4353774" y="1570760"/>
              <a:ext cx="1679944" cy="125271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400" b="0" i="0" dirty="0" err="1">
                  <a:solidFill>
                    <a:schemeClr val="bg1"/>
                  </a:solidFill>
                  <a:ea typeface="Proxima Nova" charset="0"/>
                  <a:cs typeface="Proxima Nova" charset="0"/>
                </a:rPr>
                <a:t>SecretsSafe</a:t>
              </a:r>
              <a:endParaRPr lang="en-US" sz="1400" b="0" i="0" dirty="0">
                <a:solidFill>
                  <a:schemeClr val="bg1"/>
                </a:solidFill>
                <a:ea typeface="Proxima Nova" charset="0"/>
                <a:cs typeface="Proxima Nova" charset="0"/>
              </a:endParaRPr>
            </a:p>
          </p:txBody>
        </p:sp>
        <p:sp>
          <p:nvSpPr>
            <p:cNvPr id="8" name="Rounded Rectangle 7">
              <a:extLst>
                <a:ext uri="{FF2B5EF4-FFF2-40B4-BE49-F238E27FC236}">
                  <a16:creationId xmlns:a16="http://schemas.microsoft.com/office/drawing/2014/main" id="{2AEBF03F-2CF7-0C4C-B72E-CCF388F3E451}"/>
                </a:ext>
              </a:extLst>
            </p:cNvPr>
            <p:cNvSpPr/>
            <p:nvPr/>
          </p:nvSpPr>
          <p:spPr>
            <a:xfrm>
              <a:off x="6148372" y="1570760"/>
              <a:ext cx="1679944" cy="1252714"/>
            </a:xfrm>
            <a:prstGeom prst="round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n-US" sz="1400" dirty="0" err="1">
                  <a:solidFill>
                    <a:schemeClr val="bg1"/>
                  </a:solidFill>
                </a:rPr>
                <a:t>AdminSafe</a:t>
              </a: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DBA creds</a:t>
              </a:r>
            </a:p>
            <a:p>
              <a:pPr marL="285750" indent="-285750">
                <a:buFont typeface="Arial" panose="020B0604020202020204" pitchFamily="34" charset="0"/>
                <a:buChar char="•"/>
              </a:pPr>
              <a:r>
                <a:rPr lang="en-US" sz="1400" dirty="0">
                  <a:solidFill>
                    <a:schemeClr val="bg1"/>
                  </a:solidFill>
                </a:rPr>
                <a:t>API keys</a:t>
              </a:r>
            </a:p>
            <a:p>
              <a:pPr marL="285750" indent="-285750">
                <a:buFont typeface="Arial" panose="020B0604020202020204" pitchFamily="34" charset="0"/>
                <a:buChar char="•"/>
              </a:pPr>
              <a:r>
                <a:rPr lang="en-US" sz="1400" dirty="0">
                  <a:solidFill>
                    <a:schemeClr val="bg1"/>
                  </a:solidFill>
                </a:rPr>
                <a:t>Certs</a:t>
              </a:r>
            </a:p>
          </p:txBody>
        </p:sp>
        <p:sp>
          <p:nvSpPr>
            <p:cNvPr id="9" name="Rectangle 8">
              <a:extLst>
                <a:ext uri="{FF2B5EF4-FFF2-40B4-BE49-F238E27FC236}">
                  <a16:creationId xmlns:a16="http://schemas.microsoft.com/office/drawing/2014/main" id="{DFAE990C-11E9-9741-997A-3E06E2256F06}"/>
                </a:ext>
              </a:extLst>
            </p:cNvPr>
            <p:cNvSpPr/>
            <p:nvPr/>
          </p:nvSpPr>
          <p:spPr>
            <a:xfrm>
              <a:off x="4353774" y="3320499"/>
              <a:ext cx="3474542" cy="2246769"/>
            </a:xfrm>
            <a:prstGeom prst="rect">
              <a:avLst/>
            </a:prstGeom>
          </p:spPr>
          <p:txBody>
            <a:bodyPr wrap="square">
              <a:spAutoFit/>
            </a:bodyPr>
            <a:lstStyle/>
            <a:p>
              <a:pPr marL="285750" indent="-285750">
                <a:buFont typeface="Arial" panose="020B0604020202020204" pitchFamily="34" charset="0"/>
                <a:buChar char="•"/>
              </a:pPr>
              <a:r>
                <a:rPr lang="en-US" sz="1400" dirty="0">
                  <a:ea typeface="Proxima Nova" charset="0"/>
                  <a:cs typeface="Proxima Nova" charset="0"/>
                </a:rPr>
                <a:t>Security provisions safes &amp; accounts, grants limited safe admin creds to Project Admin role</a:t>
              </a:r>
            </a:p>
            <a:p>
              <a:pPr marL="285750" indent="-285750">
                <a:buFont typeface="Arial" panose="020B0604020202020204" pitchFamily="34" charset="0"/>
                <a:buChar char="•"/>
              </a:pPr>
              <a:r>
                <a:rPr lang="en-US" sz="1400" dirty="0"/>
                <a:t>Project Admin role creates app identities &amp; grants permissions to </a:t>
              </a:r>
              <a:r>
                <a:rPr lang="en-US" sz="1400" dirty="0" err="1"/>
                <a:t>Conjur</a:t>
              </a:r>
              <a:r>
                <a:rPr lang="en-US" sz="1400" dirty="0"/>
                <a:t> hosts/groups</a:t>
              </a:r>
            </a:p>
            <a:p>
              <a:pPr marL="285750" indent="-285750">
                <a:buFont typeface="Arial" panose="020B0604020202020204" pitchFamily="34" charset="0"/>
                <a:buChar char="•"/>
              </a:pPr>
              <a:r>
                <a:rPr lang="en-US" sz="1400" dirty="0"/>
                <a:t>Project Admin role stores identity authn creds in </a:t>
              </a:r>
              <a:r>
                <a:rPr lang="en-US" sz="1400" dirty="0" err="1"/>
                <a:t>AdminSafe</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Example: CYBR PS team</a:t>
              </a:r>
            </a:p>
          </p:txBody>
        </p:sp>
        <p:sp>
          <p:nvSpPr>
            <p:cNvPr id="14" name="Rectangle 13">
              <a:extLst>
                <a:ext uri="{FF2B5EF4-FFF2-40B4-BE49-F238E27FC236}">
                  <a16:creationId xmlns:a16="http://schemas.microsoft.com/office/drawing/2014/main" id="{49B7D7CE-5246-4F47-BC39-55900E240205}"/>
                </a:ext>
              </a:extLst>
            </p:cNvPr>
            <p:cNvSpPr/>
            <p:nvPr/>
          </p:nvSpPr>
          <p:spPr>
            <a:xfrm>
              <a:off x="5325451" y="1032648"/>
              <a:ext cx="1531188" cy="369332"/>
            </a:xfrm>
            <a:prstGeom prst="rect">
              <a:avLst/>
            </a:prstGeom>
          </p:spPr>
          <p:txBody>
            <a:bodyPr wrap="none">
              <a:spAutoFit/>
            </a:bodyPr>
            <a:lstStyle/>
            <a:p>
              <a:r>
                <a:rPr lang="en-US" dirty="0">
                  <a:ea typeface="Proxima Nova" charset="0"/>
                  <a:cs typeface="Proxima Nova" charset="0"/>
                </a:rPr>
                <a:t>Collaborative</a:t>
              </a:r>
              <a:endParaRPr lang="en-US" dirty="0"/>
            </a:p>
          </p:txBody>
        </p:sp>
        <p:sp>
          <p:nvSpPr>
            <p:cNvPr id="19" name="Rounded Rectangle 18">
              <a:extLst>
                <a:ext uri="{FF2B5EF4-FFF2-40B4-BE49-F238E27FC236}">
                  <a16:creationId xmlns:a16="http://schemas.microsoft.com/office/drawing/2014/main" id="{6A70BEB8-8DE8-6048-9532-C08D67081E0D}"/>
                </a:ext>
              </a:extLst>
            </p:cNvPr>
            <p:cNvSpPr/>
            <p:nvPr/>
          </p:nvSpPr>
          <p:spPr>
            <a:xfrm>
              <a:off x="8076512" y="1032647"/>
              <a:ext cx="3721395" cy="5180951"/>
            </a:xfrm>
            <a:prstGeom prst="roundRect">
              <a:avLst>
                <a:gd name="adj" fmla="val 6575"/>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0" name="Rounded Rectangle 9">
              <a:extLst>
                <a:ext uri="{FF2B5EF4-FFF2-40B4-BE49-F238E27FC236}">
                  <a16:creationId xmlns:a16="http://schemas.microsoft.com/office/drawing/2014/main" id="{F18F407C-9E3C-634D-A05A-77B9CF1D2D62}"/>
                </a:ext>
              </a:extLst>
            </p:cNvPr>
            <p:cNvSpPr/>
            <p:nvPr/>
          </p:nvSpPr>
          <p:spPr>
            <a:xfrm>
              <a:off x="8199248" y="1570760"/>
              <a:ext cx="1679944" cy="125271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400" b="0" i="0" dirty="0" err="1">
                  <a:solidFill>
                    <a:schemeClr val="bg1"/>
                  </a:solidFill>
                  <a:ea typeface="Proxima Nova" charset="0"/>
                  <a:cs typeface="Proxima Nova" charset="0"/>
                </a:rPr>
                <a:t>SecretsSafe</a:t>
              </a:r>
              <a:endParaRPr lang="en-US" sz="1400" b="0" i="0" dirty="0">
                <a:solidFill>
                  <a:schemeClr val="bg1"/>
                </a:solidFill>
                <a:ea typeface="Proxima Nova" charset="0"/>
                <a:cs typeface="Proxima Nova" charset="0"/>
              </a:endParaRPr>
            </a:p>
          </p:txBody>
        </p:sp>
        <p:sp>
          <p:nvSpPr>
            <p:cNvPr id="11" name="Rounded Rectangle 10">
              <a:extLst>
                <a:ext uri="{FF2B5EF4-FFF2-40B4-BE49-F238E27FC236}">
                  <a16:creationId xmlns:a16="http://schemas.microsoft.com/office/drawing/2014/main" id="{16181DDD-178A-4241-B731-9F905FE024F1}"/>
                </a:ext>
              </a:extLst>
            </p:cNvPr>
            <p:cNvSpPr/>
            <p:nvPr/>
          </p:nvSpPr>
          <p:spPr>
            <a:xfrm>
              <a:off x="9993846" y="1570760"/>
              <a:ext cx="1679944" cy="1252714"/>
            </a:xfrm>
            <a:prstGeom prst="round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r>
                <a:rPr lang="en-US" sz="1400" dirty="0" err="1">
                  <a:solidFill>
                    <a:schemeClr val="bg1"/>
                  </a:solidFill>
                </a:rPr>
                <a:t>AdminSafe</a:t>
              </a:r>
              <a:br>
                <a:rPr lang="en-US" sz="1400" dirty="0">
                  <a:solidFill>
                    <a:schemeClr val="bg1"/>
                  </a:solidFill>
                </a:rPr>
              </a:br>
              <a:r>
                <a:rPr lang="en-US" sz="1400" dirty="0">
                  <a:solidFill>
                    <a:schemeClr val="bg1"/>
                  </a:solidFill>
                </a:rPr>
                <a:t>(not synced)</a:t>
              </a:r>
            </a:p>
            <a:p>
              <a:pPr marL="285750" indent="-285750">
                <a:buFont typeface="Arial" panose="020B0604020202020204" pitchFamily="34" charset="0"/>
                <a:buChar char="•"/>
              </a:pPr>
              <a:r>
                <a:rPr lang="en-US" sz="1400" dirty="0">
                  <a:solidFill>
                    <a:schemeClr val="bg1"/>
                  </a:solidFill>
                </a:rPr>
                <a:t>DBA creds</a:t>
              </a:r>
            </a:p>
            <a:p>
              <a:pPr marL="285750" indent="-285750">
                <a:buFont typeface="Arial" panose="020B0604020202020204" pitchFamily="34" charset="0"/>
                <a:buChar char="•"/>
              </a:pPr>
              <a:r>
                <a:rPr lang="en-US" sz="1400" dirty="0">
                  <a:solidFill>
                    <a:schemeClr val="bg1"/>
                  </a:solidFill>
                </a:rPr>
                <a:t>API keys</a:t>
              </a:r>
            </a:p>
            <a:p>
              <a:pPr marL="285750" indent="-285750">
                <a:buFont typeface="Arial" panose="020B0604020202020204" pitchFamily="34" charset="0"/>
                <a:buChar char="•"/>
              </a:pPr>
              <a:r>
                <a:rPr lang="en-US" sz="1400" dirty="0">
                  <a:solidFill>
                    <a:schemeClr val="bg1"/>
                  </a:solidFill>
                </a:rPr>
                <a:t>Certs</a:t>
              </a:r>
            </a:p>
          </p:txBody>
        </p:sp>
        <p:sp>
          <p:nvSpPr>
            <p:cNvPr id="12" name="Rectangle 11">
              <a:extLst>
                <a:ext uri="{FF2B5EF4-FFF2-40B4-BE49-F238E27FC236}">
                  <a16:creationId xmlns:a16="http://schemas.microsoft.com/office/drawing/2014/main" id="{BBA4D006-A375-6745-A943-3BA8C1794F37}"/>
                </a:ext>
              </a:extLst>
            </p:cNvPr>
            <p:cNvSpPr/>
            <p:nvPr/>
          </p:nvSpPr>
          <p:spPr>
            <a:xfrm>
              <a:off x="8199248" y="3320499"/>
              <a:ext cx="3474542" cy="2462213"/>
            </a:xfrm>
            <a:prstGeom prst="rect">
              <a:avLst/>
            </a:prstGeom>
          </p:spPr>
          <p:txBody>
            <a:bodyPr wrap="square">
              <a:spAutoFit/>
            </a:bodyPr>
            <a:lstStyle/>
            <a:p>
              <a:pPr marL="285750" indent="-285750">
                <a:buFont typeface="Arial" panose="020B0604020202020204" pitchFamily="34" charset="0"/>
                <a:buChar char="•"/>
              </a:pPr>
              <a:r>
                <a:rPr lang="en-US" sz="1400" dirty="0">
                  <a:ea typeface="Proxima Nova" charset="0"/>
                  <a:cs typeface="Proxima Nova" charset="0"/>
                </a:rPr>
                <a:t>Security only provisions safes, grants safe admin creds to Project Admin role</a:t>
              </a:r>
            </a:p>
            <a:p>
              <a:pPr marL="285750" indent="-285750">
                <a:buFont typeface="Arial" panose="020B0604020202020204" pitchFamily="34" charset="0"/>
                <a:buChar char="•"/>
              </a:pPr>
              <a:r>
                <a:rPr lang="en-US" sz="1400" dirty="0"/>
                <a:t>Project Admin role provisions accounts, creates app identities &amp; grants permissions to </a:t>
              </a:r>
              <a:r>
                <a:rPr lang="en-US" sz="1400" dirty="0" err="1"/>
                <a:t>Conjur</a:t>
              </a:r>
              <a:r>
                <a:rPr lang="en-US" sz="1400" dirty="0"/>
                <a:t> hosts/groups</a:t>
              </a:r>
            </a:p>
            <a:p>
              <a:pPr marL="285750" indent="-285750">
                <a:buFont typeface="Arial" panose="020B0604020202020204" pitchFamily="34" charset="0"/>
                <a:buChar char="•"/>
              </a:pPr>
              <a:r>
                <a:rPr lang="en-US" sz="1400" dirty="0"/>
                <a:t>Project Admin role stores identity authn creds in </a:t>
              </a:r>
              <a:r>
                <a:rPr lang="en-US" sz="1400" dirty="0" err="1"/>
                <a:t>AdminSafe</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Example: Big Euro bank</a:t>
              </a:r>
            </a:p>
          </p:txBody>
        </p:sp>
        <p:sp>
          <p:nvSpPr>
            <p:cNvPr id="15" name="Rectangle 14">
              <a:extLst>
                <a:ext uri="{FF2B5EF4-FFF2-40B4-BE49-F238E27FC236}">
                  <a16:creationId xmlns:a16="http://schemas.microsoft.com/office/drawing/2014/main" id="{893451CC-3F1B-4640-AE66-08821F92FC8E}"/>
                </a:ext>
              </a:extLst>
            </p:cNvPr>
            <p:cNvSpPr/>
            <p:nvPr/>
          </p:nvSpPr>
          <p:spPr>
            <a:xfrm>
              <a:off x="9081156" y="1032648"/>
              <a:ext cx="1710725" cy="369332"/>
            </a:xfrm>
            <a:prstGeom prst="rect">
              <a:avLst/>
            </a:prstGeom>
          </p:spPr>
          <p:txBody>
            <a:bodyPr wrap="none">
              <a:spAutoFit/>
            </a:bodyPr>
            <a:lstStyle/>
            <a:p>
              <a:r>
                <a:rPr lang="en-US" dirty="0">
                  <a:ea typeface="Proxima Nova" charset="0"/>
                  <a:cs typeface="Proxima Nova" charset="0"/>
                </a:rPr>
                <a:t>Project-Owned</a:t>
              </a:r>
              <a:endParaRPr lang="en-US" dirty="0"/>
            </a:p>
          </p:txBody>
        </p:sp>
      </p:grpSp>
      <p:sp>
        <p:nvSpPr>
          <p:cNvPr id="2" name="TextBox 1">
            <a:extLst>
              <a:ext uri="{FF2B5EF4-FFF2-40B4-BE49-F238E27FC236}">
                <a16:creationId xmlns:a16="http://schemas.microsoft.com/office/drawing/2014/main" id="{0DC19FA1-1B01-BE4F-93AD-E4D7CD03B999}"/>
              </a:ext>
            </a:extLst>
          </p:cNvPr>
          <p:cNvSpPr txBox="1"/>
          <p:nvPr/>
        </p:nvSpPr>
        <p:spPr>
          <a:xfrm>
            <a:off x="-198783" y="-699715"/>
            <a:ext cx="0" cy="0"/>
          </a:xfrm>
          <a:prstGeom prst="rect">
            <a:avLst/>
          </a:prstGeom>
          <a:noFill/>
        </p:spPr>
        <p:txBody>
          <a:bodyPr wrap="none" rtlCol="0">
            <a:normAutofit fontScale="25000" lnSpcReduction="20000"/>
          </a:bodyPr>
          <a:lstStyle/>
          <a:p>
            <a:endParaRPr lang="en-US" dirty="0"/>
          </a:p>
        </p:txBody>
      </p:sp>
      <p:sp>
        <p:nvSpPr>
          <p:cNvPr id="23" name="Rounded Rectangle 22">
            <a:extLst>
              <a:ext uri="{FF2B5EF4-FFF2-40B4-BE49-F238E27FC236}">
                <a16:creationId xmlns:a16="http://schemas.microsoft.com/office/drawing/2014/main" id="{7576F605-ADD2-164A-B549-EEAAA51B1C62}"/>
              </a:ext>
            </a:extLst>
          </p:cNvPr>
          <p:cNvSpPr/>
          <p:nvPr/>
        </p:nvSpPr>
        <p:spPr>
          <a:xfrm>
            <a:off x="10151071" y="341933"/>
            <a:ext cx="1365493" cy="402352"/>
          </a:xfrm>
          <a:prstGeom prst="round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n-US" sz="1100" dirty="0">
                <a:solidFill>
                  <a:schemeClr val="bg1"/>
                </a:solidFill>
              </a:rPr>
              <a:t>Only in core Vault</a:t>
            </a:r>
          </a:p>
        </p:txBody>
      </p:sp>
      <p:sp>
        <p:nvSpPr>
          <p:cNvPr id="24" name="Rounded Rectangle 23">
            <a:extLst>
              <a:ext uri="{FF2B5EF4-FFF2-40B4-BE49-F238E27FC236}">
                <a16:creationId xmlns:a16="http://schemas.microsoft.com/office/drawing/2014/main" id="{DD9D8C2B-83A1-F647-AC1A-07EB061D1660}"/>
              </a:ext>
            </a:extLst>
          </p:cNvPr>
          <p:cNvSpPr/>
          <p:nvPr/>
        </p:nvSpPr>
        <p:spPr>
          <a:xfrm>
            <a:off x="8571025" y="341933"/>
            <a:ext cx="1365493" cy="402352"/>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n-US" sz="1100" dirty="0">
                <a:solidFill>
                  <a:schemeClr val="bg1"/>
                </a:solidFill>
              </a:rPr>
              <a:t>Synced to </a:t>
            </a:r>
            <a:r>
              <a:rPr lang="en-US" sz="1100" dirty="0" err="1">
                <a:solidFill>
                  <a:schemeClr val="bg1"/>
                </a:solidFill>
              </a:rPr>
              <a:t>Conjur</a:t>
            </a:r>
            <a:endParaRPr lang="en-US" sz="1100" dirty="0">
              <a:solidFill>
                <a:schemeClr val="bg1"/>
              </a:solidFill>
            </a:endParaRPr>
          </a:p>
        </p:txBody>
      </p:sp>
      <p:sp>
        <p:nvSpPr>
          <p:cNvPr id="20" name="Slide Number Placeholder 19">
            <a:extLst>
              <a:ext uri="{FF2B5EF4-FFF2-40B4-BE49-F238E27FC236}">
                <a16:creationId xmlns:a16="http://schemas.microsoft.com/office/drawing/2014/main" id="{937CC5C6-7363-7843-A569-01ECF266655C}"/>
              </a:ext>
            </a:extLst>
          </p:cNvPr>
          <p:cNvSpPr>
            <a:spLocks noGrp="1"/>
          </p:cNvSpPr>
          <p:nvPr>
            <p:ph type="sldNum" sz="quarter" idx="12"/>
          </p:nvPr>
        </p:nvSpPr>
        <p:spPr/>
        <p:txBody>
          <a:bodyPr/>
          <a:lstStyle/>
          <a:p>
            <a:fld id="{3DB5E446-421A-E746-A83E-D1D14D8D9CBB}" type="slidenum">
              <a:rPr lang="en-US" smtClean="0"/>
              <a:pPr/>
              <a:t>17</a:t>
            </a:fld>
            <a:endParaRPr lang="en-US"/>
          </a:p>
        </p:txBody>
      </p:sp>
    </p:spTree>
    <p:extLst>
      <p:ext uri="{BB962C8B-B14F-4D97-AF65-F5344CB8AC3E}">
        <p14:creationId xmlns:p14="http://schemas.microsoft.com/office/powerpoint/2010/main" val="398097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C6727-5308-E84F-939B-E67CC33011C8}"/>
              </a:ext>
            </a:extLst>
          </p:cNvPr>
          <p:cNvSpPr>
            <a:spLocks noGrp="1"/>
          </p:cNvSpPr>
          <p:nvPr>
            <p:ph type="title"/>
          </p:nvPr>
        </p:nvSpPr>
        <p:spPr/>
        <p:txBody>
          <a:bodyPr/>
          <a:lstStyle/>
          <a:p>
            <a:r>
              <a:rPr lang="en-US" dirty="0"/>
              <a:t>Customer Examples</a:t>
            </a:r>
          </a:p>
        </p:txBody>
      </p:sp>
      <p:sp>
        <p:nvSpPr>
          <p:cNvPr id="2" name="Slide Number Placeholder 1">
            <a:extLst>
              <a:ext uri="{FF2B5EF4-FFF2-40B4-BE49-F238E27FC236}">
                <a16:creationId xmlns:a16="http://schemas.microsoft.com/office/drawing/2014/main" id="{57858F4B-BA59-C840-ACCC-0F93E7ACABCA}"/>
              </a:ext>
            </a:extLst>
          </p:cNvPr>
          <p:cNvSpPr>
            <a:spLocks noGrp="1"/>
          </p:cNvSpPr>
          <p:nvPr>
            <p:ph type="sldNum" sz="quarter" idx="12"/>
          </p:nvPr>
        </p:nvSpPr>
        <p:spPr/>
        <p:txBody>
          <a:bodyPr/>
          <a:lstStyle/>
          <a:p>
            <a:fld id="{3DB5E446-421A-E746-A83E-D1D14D8D9CBB}" type="slidenum">
              <a:rPr lang="en-US" smtClean="0"/>
              <a:pPr/>
              <a:t>18</a:t>
            </a:fld>
            <a:endParaRPr lang="en-US"/>
          </a:p>
        </p:txBody>
      </p:sp>
    </p:spTree>
    <p:extLst>
      <p:ext uri="{BB962C8B-B14F-4D97-AF65-F5344CB8AC3E}">
        <p14:creationId xmlns:p14="http://schemas.microsoft.com/office/powerpoint/2010/main" val="597636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66B9-B1F3-6340-B7E5-F3318000D704}"/>
              </a:ext>
            </a:extLst>
          </p:cNvPr>
          <p:cNvSpPr>
            <a:spLocks noGrp="1"/>
          </p:cNvSpPr>
          <p:nvPr>
            <p:ph type="title"/>
          </p:nvPr>
        </p:nvSpPr>
        <p:spPr>
          <a:xfrm>
            <a:off x="329851" y="327666"/>
            <a:ext cx="11639541" cy="402352"/>
          </a:xfrm>
        </p:spPr>
        <p:txBody>
          <a:bodyPr/>
          <a:lstStyle/>
          <a:p>
            <a:r>
              <a:rPr lang="en-US" sz="3600" dirty="0"/>
              <a:t>Big insurance company: OpenShift app access workflow</a:t>
            </a:r>
          </a:p>
        </p:txBody>
      </p:sp>
      <p:pic>
        <p:nvPicPr>
          <p:cNvPr id="13" name="Picture 12">
            <a:extLst>
              <a:ext uri="{FF2B5EF4-FFF2-40B4-BE49-F238E27FC236}">
                <a16:creationId xmlns:a16="http://schemas.microsoft.com/office/drawing/2014/main" id="{A8330E33-DE3A-604F-B8BB-7D11F60C13CF}"/>
              </a:ext>
            </a:extLst>
          </p:cNvPr>
          <p:cNvPicPr>
            <a:picLocks noChangeAspect="1"/>
          </p:cNvPicPr>
          <p:nvPr/>
        </p:nvPicPr>
        <p:blipFill>
          <a:blip r:embed="rId2"/>
          <a:stretch>
            <a:fillRect/>
          </a:stretch>
        </p:blipFill>
        <p:spPr>
          <a:xfrm>
            <a:off x="343612" y="898825"/>
            <a:ext cx="10972800" cy="5759847"/>
          </a:xfrm>
          <a:prstGeom prst="rect">
            <a:avLst/>
          </a:prstGeom>
        </p:spPr>
      </p:pic>
      <p:sp>
        <p:nvSpPr>
          <p:cNvPr id="3" name="Slide Number Placeholder 2">
            <a:extLst>
              <a:ext uri="{FF2B5EF4-FFF2-40B4-BE49-F238E27FC236}">
                <a16:creationId xmlns:a16="http://schemas.microsoft.com/office/drawing/2014/main" id="{50CA5910-EEC3-CB4D-996E-82375F8058E1}"/>
              </a:ext>
            </a:extLst>
          </p:cNvPr>
          <p:cNvSpPr>
            <a:spLocks noGrp="1"/>
          </p:cNvSpPr>
          <p:nvPr>
            <p:ph type="sldNum" sz="quarter" idx="12"/>
          </p:nvPr>
        </p:nvSpPr>
        <p:spPr/>
        <p:txBody>
          <a:bodyPr/>
          <a:lstStyle/>
          <a:p>
            <a:fld id="{3DB5E446-421A-E746-A83E-D1D14D8D9CBB}" type="slidenum">
              <a:rPr lang="en-US" smtClean="0"/>
              <a:pPr/>
              <a:t>19</a:t>
            </a:fld>
            <a:endParaRPr lang="en-US"/>
          </a:p>
        </p:txBody>
      </p:sp>
    </p:spTree>
    <p:extLst>
      <p:ext uri="{BB962C8B-B14F-4D97-AF65-F5344CB8AC3E}">
        <p14:creationId xmlns:p14="http://schemas.microsoft.com/office/powerpoint/2010/main" val="342445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CB933-EAE2-6044-88B6-D48F94CA2F62}"/>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2B65EB8-4471-1F49-9D0C-DD0695B58299}"/>
              </a:ext>
            </a:extLst>
          </p:cNvPr>
          <p:cNvSpPr>
            <a:spLocks noGrp="1"/>
          </p:cNvSpPr>
          <p:nvPr>
            <p:ph idx="1"/>
          </p:nvPr>
        </p:nvSpPr>
        <p:spPr>
          <a:xfrm>
            <a:off x="600205" y="1859028"/>
            <a:ext cx="10986369" cy="4073236"/>
          </a:xfrm>
        </p:spPr>
        <p:txBody>
          <a:bodyPr>
            <a:normAutofit/>
          </a:bodyPr>
          <a:lstStyle/>
          <a:p>
            <a:r>
              <a:rPr lang="en-US" dirty="0"/>
              <a:t>App support or other internal team members create non-prod and production credentials in respective CyberArk safes</a:t>
            </a:r>
          </a:p>
          <a:p>
            <a:pPr lvl="1"/>
            <a:r>
              <a:rPr lang="en-US" dirty="0"/>
              <a:t>(these safes are access controlled using AD/LDAP groups)</a:t>
            </a:r>
          </a:p>
          <a:p>
            <a:r>
              <a:rPr lang="en-US" dirty="0"/>
              <a:t>Create necessary automation to create </a:t>
            </a:r>
            <a:r>
              <a:rPr lang="en-US" dirty="0" err="1"/>
              <a:t>Conjur</a:t>
            </a:r>
            <a:r>
              <a:rPr lang="en-US" dirty="0"/>
              <a:t> app/namespace identities, policies, roles and other artifacts to avoid manual steps for the dev and ops team</a:t>
            </a:r>
          </a:p>
          <a:p>
            <a:r>
              <a:rPr lang="en-US" dirty="0"/>
              <a:t>App team will create a secrets YAML or Helm template and commit to respective application </a:t>
            </a:r>
            <a:r>
              <a:rPr lang="en-US" dirty="0" err="1"/>
              <a:t>gitops</a:t>
            </a:r>
            <a:r>
              <a:rPr lang="en-US" dirty="0"/>
              <a:t> repo</a:t>
            </a:r>
          </a:p>
          <a:p>
            <a:r>
              <a:rPr lang="en-US" dirty="0"/>
              <a:t>Kubernetes/OpenShift </a:t>
            </a:r>
            <a:r>
              <a:rPr lang="en-US" dirty="0" err="1"/>
              <a:t>Conjur</a:t>
            </a:r>
            <a:r>
              <a:rPr lang="en-US" dirty="0"/>
              <a:t> components will make required API calls to connect to process secret references and add the credentials either to volume and/or as environment variables</a:t>
            </a:r>
          </a:p>
          <a:p>
            <a:endParaRPr lang="en-US" dirty="0"/>
          </a:p>
          <a:p>
            <a:r>
              <a:rPr lang="en-US" dirty="0"/>
              <a:t>write project onboarding automation that creates a safe and grants a ns access to this safe (or do this through manual service now request fulfillment </a:t>
            </a:r>
            <a:r>
              <a:rPr lang="en-US" dirty="0" err="1"/>
              <a:t>booooo</a:t>
            </a:r>
            <a:r>
              <a:rPr lang="en-US" dirty="0"/>
              <a:t>). If possible - integrate with </a:t>
            </a:r>
            <a:r>
              <a:rPr lang="en-US" dirty="0" err="1"/>
              <a:t>gh</a:t>
            </a:r>
            <a:r>
              <a:rPr lang="en-US" dirty="0"/>
              <a:t> actions, give the projects repos access to this safe.</a:t>
            </a:r>
          </a:p>
          <a:p>
            <a:r>
              <a:rPr lang="en-US" dirty="0"/>
              <a:t>write whatever cluster mechanism is </a:t>
            </a:r>
            <a:r>
              <a:rPr lang="en-US" dirty="0" err="1"/>
              <a:t>gonna</a:t>
            </a:r>
            <a:r>
              <a:rPr lang="en-US" dirty="0"/>
              <a:t> pull the secrets in from </a:t>
            </a:r>
            <a:r>
              <a:rPr lang="en-US" dirty="0" err="1"/>
              <a:t>conjur</a:t>
            </a:r>
            <a:r>
              <a:rPr lang="en-US" dirty="0"/>
              <a:t> and inject into the pods (</a:t>
            </a:r>
            <a:r>
              <a:rPr lang="en-US" dirty="0" err="1"/>
              <a:t>init</a:t>
            </a:r>
            <a:r>
              <a:rPr lang="en-US" dirty="0"/>
              <a:t> containers, controller, side car, </a:t>
            </a:r>
            <a:r>
              <a:rPr lang="en-US" dirty="0" err="1"/>
              <a:t>etc</a:t>
            </a:r>
            <a:r>
              <a:rPr lang="en-US" dirty="0"/>
              <a:t>). This could potentially include a pw change process that restarts the pod</a:t>
            </a:r>
          </a:p>
          <a:p>
            <a:endParaRPr lang="en-US" dirty="0"/>
          </a:p>
        </p:txBody>
      </p:sp>
    </p:spTree>
    <p:extLst>
      <p:ext uri="{BB962C8B-B14F-4D97-AF65-F5344CB8AC3E}">
        <p14:creationId xmlns:p14="http://schemas.microsoft.com/office/powerpoint/2010/main" val="23233834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661A7-584A-6144-8E28-629AAE9A77F9}"/>
              </a:ext>
            </a:extLst>
          </p:cNvPr>
          <p:cNvSpPr>
            <a:spLocks noGrp="1"/>
          </p:cNvSpPr>
          <p:nvPr>
            <p:ph type="title"/>
          </p:nvPr>
        </p:nvSpPr>
        <p:spPr/>
        <p:txBody>
          <a:bodyPr/>
          <a:lstStyle/>
          <a:p>
            <a:r>
              <a:rPr lang="en-US" dirty="0"/>
              <a:t>Manufacturing Company</a:t>
            </a:r>
          </a:p>
        </p:txBody>
      </p:sp>
      <p:pic>
        <p:nvPicPr>
          <p:cNvPr id="5" name="Picture 4" descr="Diagram&#10;&#10;Description automatically generated with low confidence">
            <a:extLst>
              <a:ext uri="{FF2B5EF4-FFF2-40B4-BE49-F238E27FC236}">
                <a16:creationId xmlns:a16="http://schemas.microsoft.com/office/drawing/2014/main" id="{64A97702-A8DE-614C-A3C1-AEAC9BF9EF2E}"/>
              </a:ext>
            </a:extLst>
          </p:cNvPr>
          <p:cNvPicPr>
            <a:picLocks noChangeAspect="1"/>
          </p:cNvPicPr>
          <p:nvPr/>
        </p:nvPicPr>
        <p:blipFill>
          <a:blip r:embed="rId2"/>
          <a:stretch>
            <a:fillRect/>
          </a:stretch>
        </p:blipFill>
        <p:spPr>
          <a:xfrm>
            <a:off x="442512" y="3928411"/>
            <a:ext cx="10148626" cy="2366818"/>
          </a:xfrm>
          <a:prstGeom prst="rect">
            <a:avLst/>
          </a:prstGeom>
        </p:spPr>
      </p:pic>
      <p:pic>
        <p:nvPicPr>
          <p:cNvPr id="7" name="Picture 6" descr="A picture containing timeline&#10;&#10;Description automatically generated">
            <a:extLst>
              <a:ext uri="{FF2B5EF4-FFF2-40B4-BE49-F238E27FC236}">
                <a16:creationId xmlns:a16="http://schemas.microsoft.com/office/drawing/2014/main" id="{6F3A7EF9-7C6F-9448-8F5D-D6DCF34D9D3C}"/>
              </a:ext>
            </a:extLst>
          </p:cNvPr>
          <p:cNvPicPr>
            <a:picLocks noChangeAspect="1"/>
          </p:cNvPicPr>
          <p:nvPr/>
        </p:nvPicPr>
        <p:blipFill>
          <a:blip r:embed="rId3"/>
          <a:stretch>
            <a:fillRect/>
          </a:stretch>
        </p:blipFill>
        <p:spPr>
          <a:xfrm>
            <a:off x="442511" y="920849"/>
            <a:ext cx="11119806" cy="2698982"/>
          </a:xfrm>
          <a:prstGeom prst="rect">
            <a:avLst/>
          </a:prstGeom>
        </p:spPr>
      </p:pic>
    </p:spTree>
    <p:extLst>
      <p:ext uri="{BB962C8B-B14F-4D97-AF65-F5344CB8AC3E}">
        <p14:creationId xmlns:p14="http://schemas.microsoft.com/office/powerpoint/2010/main" val="249969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745E7A-C0FA-F041-A26A-A2CD0F8C4FFC}"/>
              </a:ext>
            </a:extLst>
          </p:cNvPr>
          <p:cNvSpPr>
            <a:spLocks noGrp="1"/>
          </p:cNvSpPr>
          <p:nvPr>
            <p:ph type="sldNum" sz="quarter" idx="12"/>
          </p:nvPr>
        </p:nvSpPr>
        <p:spPr/>
        <p:txBody>
          <a:bodyPr/>
          <a:lstStyle/>
          <a:p>
            <a:fld id="{3DB5E446-421A-E746-A83E-D1D14D8D9CBB}" type="slidenum">
              <a:rPr lang="en-US" smtClean="0"/>
              <a:pPr/>
              <a:t>21</a:t>
            </a:fld>
            <a:endParaRPr lang="en-US"/>
          </a:p>
        </p:txBody>
      </p:sp>
      <p:sp>
        <p:nvSpPr>
          <p:cNvPr id="3" name="Title 2">
            <a:extLst>
              <a:ext uri="{FF2B5EF4-FFF2-40B4-BE49-F238E27FC236}">
                <a16:creationId xmlns:a16="http://schemas.microsoft.com/office/drawing/2014/main" id="{16A7EDFF-910E-4076-ADD1-FC72054CCC9C}"/>
              </a:ext>
            </a:extLst>
          </p:cNvPr>
          <p:cNvSpPr>
            <a:spLocks noGrp="1"/>
          </p:cNvSpPr>
          <p:nvPr>
            <p:ph type="title"/>
          </p:nvPr>
        </p:nvSpPr>
        <p:spPr/>
        <p:txBody>
          <a:bodyPr>
            <a:normAutofit fontScale="90000"/>
          </a:bodyPr>
          <a:lstStyle/>
          <a:p>
            <a:r>
              <a:rPr lang="en-US" dirty="0"/>
              <a:t>Leading Big Box Retailer</a:t>
            </a:r>
          </a:p>
        </p:txBody>
      </p:sp>
      <p:sp>
        <p:nvSpPr>
          <p:cNvPr id="5" name="Content Placeholder 4">
            <a:extLst>
              <a:ext uri="{FF2B5EF4-FFF2-40B4-BE49-F238E27FC236}">
                <a16:creationId xmlns:a16="http://schemas.microsoft.com/office/drawing/2014/main" id="{2D8DE93E-7BF6-4633-8E02-740319944EF2}"/>
              </a:ext>
            </a:extLst>
          </p:cNvPr>
          <p:cNvSpPr>
            <a:spLocks noGrp="1"/>
          </p:cNvSpPr>
          <p:nvPr>
            <p:ph sz="half" idx="4294967295"/>
          </p:nvPr>
        </p:nvSpPr>
        <p:spPr>
          <a:xfrm>
            <a:off x="6776734" y="1576218"/>
            <a:ext cx="5166892" cy="3925887"/>
          </a:xfrm>
        </p:spPr>
        <p:txBody>
          <a:bodyPr>
            <a:normAutofit fontScale="55000" lnSpcReduction="20000"/>
          </a:bodyPr>
          <a:lstStyle/>
          <a:p>
            <a:r>
              <a:rPr lang="en-US" sz="1800" b="1" dirty="0"/>
              <a:t>Objective</a:t>
            </a:r>
          </a:p>
          <a:p>
            <a:pPr lvl="1"/>
            <a:r>
              <a:rPr lang="en-US" sz="1600" dirty="0"/>
              <a:t>Shrink attack surface and meet rigorous audit requirements imposed after prior breach</a:t>
            </a:r>
          </a:p>
          <a:p>
            <a:pPr lvl="1"/>
            <a:r>
              <a:rPr lang="en-US" sz="1600" dirty="0"/>
              <a:t>Establish an enterprise-wide solution for human and non-human credentials</a:t>
            </a:r>
          </a:p>
          <a:p>
            <a:pPr lvl="1"/>
            <a:r>
              <a:rPr lang="en-US" sz="1600" dirty="0"/>
              <a:t>Enable lean security team’s approval process to scale for thousands of developers</a:t>
            </a:r>
          </a:p>
          <a:p>
            <a:r>
              <a:rPr lang="en-US" sz="1800" b="1" dirty="0"/>
              <a:t>Approach</a:t>
            </a:r>
            <a:r>
              <a:rPr lang="en-US" dirty="0"/>
              <a:t> </a:t>
            </a:r>
          </a:p>
          <a:p>
            <a:pPr lvl="1"/>
            <a:r>
              <a:rPr lang="en-US" sz="1600" dirty="0"/>
              <a:t>Enable self-service provisioning for typical requests and route exceptions to the security team.</a:t>
            </a:r>
          </a:p>
          <a:p>
            <a:pPr lvl="1"/>
            <a:r>
              <a:rPr lang="en-US" sz="1600" dirty="0"/>
              <a:t>Automatically update secrets manager policies to give apps secure access to resources </a:t>
            </a:r>
          </a:p>
          <a:p>
            <a:pPr lvl="1"/>
            <a:r>
              <a:rPr lang="en-US" sz="1600" dirty="0"/>
              <a:t>Leverage PAM to protect human credentials</a:t>
            </a:r>
          </a:p>
          <a:p>
            <a:pPr>
              <a:spcBef>
                <a:spcPts val="600"/>
              </a:spcBef>
            </a:pPr>
            <a:r>
              <a:rPr lang="en-US" sz="1800" b="1" dirty="0"/>
              <a:t>Result/Outcome</a:t>
            </a:r>
          </a:p>
          <a:p>
            <a:pPr lvl="1">
              <a:spcBef>
                <a:spcPts val="600"/>
              </a:spcBef>
            </a:pPr>
            <a:r>
              <a:rPr lang="en-US" sz="1600" dirty="0"/>
              <a:t>Successfully rolling out across org.</a:t>
            </a:r>
            <a:endParaRPr lang="en-US" sz="2400" dirty="0"/>
          </a:p>
          <a:p>
            <a:endParaRPr lang="en-US" sz="1800" dirty="0"/>
          </a:p>
        </p:txBody>
      </p:sp>
      <p:sp>
        <p:nvSpPr>
          <p:cNvPr id="17" name="Text Placeholder 7">
            <a:extLst>
              <a:ext uri="{FF2B5EF4-FFF2-40B4-BE49-F238E27FC236}">
                <a16:creationId xmlns:a16="http://schemas.microsoft.com/office/drawing/2014/main" id="{EB14881D-3C84-4281-B03E-FF4154D99FEA}"/>
              </a:ext>
            </a:extLst>
          </p:cNvPr>
          <p:cNvSpPr txBox="1">
            <a:spLocks/>
          </p:cNvSpPr>
          <p:nvPr/>
        </p:nvSpPr>
        <p:spPr>
          <a:xfrm>
            <a:off x="248374" y="882587"/>
            <a:ext cx="10867537" cy="693631"/>
          </a:xfrm>
          <a:prstGeom prst="rect">
            <a:avLst/>
          </a:prstGeom>
        </p:spPr>
        <p:txBody>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rgbClr val="0070C0"/>
                </a:solidFill>
              </a:rPr>
              <a:t>Security works with developers on self-service for secure app access to databases</a:t>
            </a:r>
          </a:p>
        </p:txBody>
      </p:sp>
      <p:pic>
        <p:nvPicPr>
          <p:cNvPr id="2" name="Picture 1">
            <a:extLst>
              <a:ext uri="{FF2B5EF4-FFF2-40B4-BE49-F238E27FC236}">
                <a16:creationId xmlns:a16="http://schemas.microsoft.com/office/drawing/2014/main" id="{5883AA45-FD12-4669-8DA7-D5717FE79AB4}"/>
              </a:ext>
            </a:extLst>
          </p:cNvPr>
          <p:cNvPicPr>
            <a:picLocks noChangeAspect="1"/>
          </p:cNvPicPr>
          <p:nvPr/>
        </p:nvPicPr>
        <p:blipFill>
          <a:blip r:embed="rId3"/>
          <a:stretch>
            <a:fillRect/>
          </a:stretch>
        </p:blipFill>
        <p:spPr>
          <a:xfrm>
            <a:off x="248374" y="1576218"/>
            <a:ext cx="6201528" cy="4350518"/>
          </a:xfrm>
          <a:prstGeom prst="rect">
            <a:avLst/>
          </a:prstGeom>
        </p:spPr>
      </p:pic>
      <p:pic>
        <p:nvPicPr>
          <p:cNvPr id="9" name="Picture 8">
            <a:extLst>
              <a:ext uri="{FF2B5EF4-FFF2-40B4-BE49-F238E27FC236}">
                <a16:creationId xmlns:a16="http://schemas.microsoft.com/office/drawing/2014/main" id="{A01DDD1D-F855-4EE4-A5B9-DD4A29B7FA85}"/>
              </a:ext>
            </a:extLst>
          </p:cNvPr>
          <p:cNvPicPr>
            <a:picLocks noChangeAspect="1"/>
          </p:cNvPicPr>
          <p:nvPr/>
        </p:nvPicPr>
        <p:blipFill>
          <a:blip r:embed="rId4"/>
          <a:stretch>
            <a:fillRect/>
          </a:stretch>
        </p:blipFill>
        <p:spPr>
          <a:xfrm>
            <a:off x="1301952" y="5367696"/>
            <a:ext cx="490633" cy="441570"/>
          </a:xfrm>
          <a:prstGeom prst="rect">
            <a:avLst/>
          </a:prstGeom>
        </p:spPr>
      </p:pic>
      <p:sp>
        <p:nvSpPr>
          <p:cNvPr id="8" name="TextBox 7">
            <a:extLst>
              <a:ext uri="{FF2B5EF4-FFF2-40B4-BE49-F238E27FC236}">
                <a16:creationId xmlns:a16="http://schemas.microsoft.com/office/drawing/2014/main" id="{9CC70089-19E5-4C25-8941-D96C3065AC6F}"/>
              </a:ext>
            </a:extLst>
          </p:cNvPr>
          <p:cNvSpPr txBox="1"/>
          <p:nvPr/>
        </p:nvSpPr>
        <p:spPr>
          <a:xfrm>
            <a:off x="2992352" y="4594665"/>
            <a:ext cx="1094581" cy="540327"/>
          </a:xfrm>
          <a:prstGeom prst="rect">
            <a:avLst/>
          </a:prstGeom>
          <a:solidFill>
            <a:schemeClr val="bg1"/>
          </a:solidFill>
          <a:ln>
            <a:solidFill>
              <a:schemeClr val="bg1"/>
            </a:solidFill>
          </a:ln>
        </p:spPr>
        <p:txBody>
          <a:bodyPr wrap="none" rtlCol="0">
            <a:normAutofit/>
          </a:bodyPr>
          <a:lstStyle/>
          <a:p>
            <a:pPr algn="ctr"/>
            <a:r>
              <a:rPr lang="en-US" sz="900" b="1">
                <a:latin typeface="Bahnschrift SemiCondensed" panose="020B0502040204020203" pitchFamily="34" charset="0"/>
              </a:rPr>
              <a:t>CONJUR SECRETS</a:t>
            </a:r>
          </a:p>
          <a:p>
            <a:pPr algn="ctr"/>
            <a:r>
              <a:rPr lang="en-US" sz="900" b="1">
                <a:latin typeface="Bahnschrift SemiCondensed" panose="020B0502040204020203" pitchFamily="34" charset="0"/>
              </a:rPr>
              <a:t>MANAGER</a:t>
            </a:r>
          </a:p>
        </p:txBody>
      </p:sp>
    </p:spTree>
    <p:extLst>
      <p:ext uri="{BB962C8B-B14F-4D97-AF65-F5344CB8AC3E}">
        <p14:creationId xmlns:p14="http://schemas.microsoft.com/office/powerpoint/2010/main" val="224956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7A76D8-D1FD-9943-8E0E-23C5B47AAA5B}"/>
              </a:ext>
            </a:extLst>
          </p:cNvPr>
          <p:cNvSpPr>
            <a:spLocks noGrp="1"/>
          </p:cNvSpPr>
          <p:nvPr>
            <p:ph type="sldNum" sz="quarter" idx="12"/>
          </p:nvPr>
        </p:nvSpPr>
        <p:spPr/>
        <p:txBody>
          <a:bodyPr/>
          <a:lstStyle/>
          <a:p>
            <a:fld id="{3DB5E446-421A-E746-A83E-D1D14D8D9CBB}" type="slidenum">
              <a:rPr lang="en-US" smtClean="0"/>
              <a:pPr/>
              <a:t>22</a:t>
            </a:fld>
            <a:endParaRPr lang="en-US"/>
          </a:p>
        </p:txBody>
      </p:sp>
      <p:sp>
        <p:nvSpPr>
          <p:cNvPr id="3" name="Title 2">
            <a:extLst>
              <a:ext uri="{FF2B5EF4-FFF2-40B4-BE49-F238E27FC236}">
                <a16:creationId xmlns:a16="http://schemas.microsoft.com/office/drawing/2014/main" id="{547C7166-0EC7-9F4A-A8DA-1F47543BF290}"/>
              </a:ext>
            </a:extLst>
          </p:cNvPr>
          <p:cNvSpPr>
            <a:spLocks noGrp="1"/>
          </p:cNvSpPr>
          <p:nvPr>
            <p:ph type="title"/>
          </p:nvPr>
        </p:nvSpPr>
        <p:spPr/>
        <p:txBody>
          <a:bodyPr/>
          <a:lstStyle/>
          <a:p>
            <a:r>
              <a:rPr lang="en-US" dirty="0"/>
              <a:t>Large bank: Self Service Portal</a:t>
            </a:r>
          </a:p>
        </p:txBody>
      </p:sp>
      <p:grpSp>
        <p:nvGrpSpPr>
          <p:cNvPr id="6" name="Group 5">
            <a:extLst>
              <a:ext uri="{FF2B5EF4-FFF2-40B4-BE49-F238E27FC236}">
                <a16:creationId xmlns:a16="http://schemas.microsoft.com/office/drawing/2014/main" id="{24C3F01C-DB30-F44C-A71F-A548EABDABAC}"/>
              </a:ext>
            </a:extLst>
          </p:cNvPr>
          <p:cNvGrpSpPr/>
          <p:nvPr/>
        </p:nvGrpSpPr>
        <p:grpSpPr>
          <a:xfrm>
            <a:off x="2630259" y="1194287"/>
            <a:ext cx="7257129" cy="4716655"/>
            <a:chOff x="2630259" y="1194287"/>
            <a:chExt cx="7257129" cy="4716655"/>
          </a:xfrm>
        </p:grpSpPr>
        <p:pic>
          <p:nvPicPr>
            <p:cNvPr id="5" name="Picture 4" descr="A screenshot of a computer&#10;&#10;Description automatically generated with medium confidence">
              <a:extLst>
                <a:ext uri="{FF2B5EF4-FFF2-40B4-BE49-F238E27FC236}">
                  <a16:creationId xmlns:a16="http://schemas.microsoft.com/office/drawing/2014/main" id="{28552266-47D7-364B-A781-DA0303484889}"/>
                </a:ext>
              </a:extLst>
            </p:cNvPr>
            <p:cNvPicPr>
              <a:picLocks noChangeAspect="1"/>
            </p:cNvPicPr>
            <p:nvPr/>
          </p:nvPicPr>
          <p:blipFill rotWithShape="1">
            <a:blip r:embed="rId2"/>
            <a:srcRect l="17980" t="19404" r="33799" b="24879"/>
            <a:stretch/>
          </p:blipFill>
          <p:spPr>
            <a:xfrm>
              <a:off x="2630259" y="1194287"/>
              <a:ext cx="7257129" cy="4716655"/>
            </a:xfrm>
            <a:prstGeom prst="rect">
              <a:avLst/>
            </a:prstGeom>
            <a:ln>
              <a:solidFill>
                <a:schemeClr val="bg2">
                  <a:lumMod val="60000"/>
                  <a:lumOff val="40000"/>
                </a:schemeClr>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B381A57-FCD2-484A-A6A8-F80404D50331}"/>
                </a:ext>
              </a:extLst>
            </p:cNvPr>
            <p:cNvSpPr/>
            <p:nvPr/>
          </p:nvSpPr>
          <p:spPr>
            <a:xfrm>
              <a:off x="2856216" y="1479479"/>
              <a:ext cx="719191" cy="246579"/>
            </a:xfrm>
            <a:prstGeom prst="rect">
              <a:avLst/>
            </a:prstGeom>
            <a:solidFill>
              <a:srgbClr val="F6F5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endParaRPr lang="en-US" sz="1400" b="0" i="0" dirty="0">
                <a:solidFill>
                  <a:schemeClr val="bg1"/>
                </a:solidFill>
                <a:ea typeface="Proxima Nova" charset="0"/>
                <a:cs typeface="Proxima Nova" charset="0"/>
              </a:endParaRPr>
            </a:p>
          </p:txBody>
        </p:sp>
      </p:grpSp>
    </p:spTree>
    <p:extLst>
      <p:ext uri="{BB962C8B-B14F-4D97-AF65-F5344CB8AC3E}">
        <p14:creationId xmlns:p14="http://schemas.microsoft.com/office/powerpoint/2010/main" val="223579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EF6C9-9225-BA4E-B88F-D8F81BE08DBF}"/>
              </a:ext>
            </a:extLst>
          </p:cNvPr>
          <p:cNvSpPr>
            <a:spLocks noGrp="1"/>
          </p:cNvSpPr>
          <p:nvPr>
            <p:ph type="sldNum" sz="quarter" idx="12"/>
          </p:nvPr>
        </p:nvSpPr>
        <p:spPr/>
        <p:txBody>
          <a:bodyPr/>
          <a:lstStyle/>
          <a:p>
            <a:fld id="{3DB5E446-421A-E746-A83E-D1D14D8D9CBB}" type="slidenum">
              <a:rPr lang="en-US" smtClean="0"/>
              <a:pPr/>
              <a:t>23</a:t>
            </a:fld>
            <a:endParaRPr lang="en-US"/>
          </a:p>
        </p:txBody>
      </p:sp>
      <p:sp>
        <p:nvSpPr>
          <p:cNvPr id="3" name="Title 2">
            <a:extLst>
              <a:ext uri="{FF2B5EF4-FFF2-40B4-BE49-F238E27FC236}">
                <a16:creationId xmlns:a16="http://schemas.microsoft.com/office/drawing/2014/main" id="{92C5FCC5-11A0-314C-A4F4-4514E06F78E2}"/>
              </a:ext>
            </a:extLst>
          </p:cNvPr>
          <p:cNvSpPr>
            <a:spLocks noGrp="1"/>
          </p:cNvSpPr>
          <p:nvPr>
            <p:ph type="title"/>
          </p:nvPr>
        </p:nvSpPr>
        <p:spPr/>
        <p:txBody>
          <a:bodyPr/>
          <a:lstStyle/>
          <a:p>
            <a:r>
              <a:rPr lang="en-US" dirty="0"/>
              <a:t>Large bank: Solution Overview</a:t>
            </a:r>
          </a:p>
        </p:txBody>
      </p:sp>
      <p:pic>
        <p:nvPicPr>
          <p:cNvPr id="5" name="Picture 4" descr="A screenshot of a computer screen&#10;&#10;Description automatically generated with medium confidence">
            <a:extLst>
              <a:ext uri="{FF2B5EF4-FFF2-40B4-BE49-F238E27FC236}">
                <a16:creationId xmlns:a16="http://schemas.microsoft.com/office/drawing/2014/main" id="{0F4693B5-59F1-8E4F-94CB-D93AE71844C3}"/>
              </a:ext>
            </a:extLst>
          </p:cNvPr>
          <p:cNvPicPr>
            <a:picLocks noChangeAspect="1"/>
          </p:cNvPicPr>
          <p:nvPr/>
        </p:nvPicPr>
        <p:blipFill rotWithShape="1">
          <a:blip r:embed="rId2"/>
          <a:srcRect l="13326" t="23132" r="23937" b="10978"/>
          <a:stretch/>
        </p:blipFill>
        <p:spPr>
          <a:xfrm>
            <a:off x="1774931" y="881254"/>
            <a:ext cx="9042748" cy="5342042"/>
          </a:xfrm>
          <a:prstGeom prst="rect">
            <a:avLst/>
          </a:prstGeom>
          <a:ln>
            <a:solidFill>
              <a:schemeClr val="bg2">
                <a:lumMod val="60000"/>
                <a:lumOff val="40000"/>
              </a:schemeClr>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FBB9D384-A867-1343-AB5E-89DA0C380F36}"/>
              </a:ext>
            </a:extLst>
          </p:cNvPr>
          <p:cNvSpPr txBox="1"/>
          <p:nvPr/>
        </p:nvSpPr>
        <p:spPr>
          <a:xfrm>
            <a:off x="1191986" y="3143250"/>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134963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9CB6D0-0825-3D47-8130-8787C3706F54}"/>
              </a:ext>
            </a:extLst>
          </p:cNvPr>
          <p:cNvSpPr>
            <a:spLocks noGrp="1"/>
          </p:cNvSpPr>
          <p:nvPr>
            <p:ph type="sldNum" sz="quarter" idx="12"/>
          </p:nvPr>
        </p:nvSpPr>
        <p:spPr/>
        <p:txBody>
          <a:bodyPr/>
          <a:lstStyle/>
          <a:p>
            <a:fld id="{3DB5E446-421A-E746-A83E-D1D14D8D9CBB}" type="slidenum">
              <a:rPr lang="en-US" smtClean="0"/>
              <a:pPr/>
              <a:t>24</a:t>
            </a:fld>
            <a:endParaRPr lang="en-US"/>
          </a:p>
        </p:txBody>
      </p:sp>
      <p:sp>
        <p:nvSpPr>
          <p:cNvPr id="3" name="Title 2">
            <a:extLst>
              <a:ext uri="{FF2B5EF4-FFF2-40B4-BE49-F238E27FC236}">
                <a16:creationId xmlns:a16="http://schemas.microsoft.com/office/drawing/2014/main" id="{86B69796-1795-9C4B-BFE6-5A5E4410FD0B}"/>
              </a:ext>
            </a:extLst>
          </p:cNvPr>
          <p:cNvSpPr>
            <a:spLocks noGrp="1"/>
          </p:cNvSpPr>
          <p:nvPr>
            <p:ph type="title"/>
          </p:nvPr>
        </p:nvSpPr>
        <p:spPr/>
        <p:txBody>
          <a:bodyPr/>
          <a:lstStyle/>
          <a:p>
            <a:r>
              <a:rPr lang="en-US" dirty="0"/>
              <a:t>Large bank: A vault for each environment</a:t>
            </a:r>
          </a:p>
        </p:txBody>
      </p:sp>
      <p:pic>
        <p:nvPicPr>
          <p:cNvPr id="5" name="Picture 4" descr="A screenshot of a computer screen&#10;&#10;Description automatically generated with medium confidence">
            <a:extLst>
              <a:ext uri="{FF2B5EF4-FFF2-40B4-BE49-F238E27FC236}">
                <a16:creationId xmlns:a16="http://schemas.microsoft.com/office/drawing/2014/main" id="{38BD1313-6481-5345-A330-399F5A7C73DE}"/>
              </a:ext>
            </a:extLst>
          </p:cNvPr>
          <p:cNvPicPr>
            <a:picLocks noChangeAspect="1"/>
          </p:cNvPicPr>
          <p:nvPr/>
        </p:nvPicPr>
        <p:blipFill rotWithShape="1">
          <a:blip r:embed="rId2"/>
          <a:srcRect l="12724" t="23214" r="39939" b="8215"/>
          <a:stretch/>
        </p:blipFill>
        <p:spPr>
          <a:xfrm>
            <a:off x="2285644" y="787853"/>
            <a:ext cx="6858541" cy="5588454"/>
          </a:xfrm>
          <a:prstGeom prst="rect">
            <a:avLst/>
          </a:prstGeom>
          <a:ln>
            <a:solidFill>
              <a:schemeClr val="bg2">
                <a:lumMod val="60000"/>
                <a:lumOff val="4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140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68D15D-D26E-E94C-B7B1-697A61F02F95}"/>
              </a:ext>
            </a:extLst>
          </p:cNvPr>
          <p:cNvSpPr>
            <a:spLocks noGrp="1"/>
          </p:cNvSpPr>
          <p:nvPr>
            <p:ph type="sldNum" sz="quarter" idx="12"/>
          </p:nvPr>
        </p:nvSpPr>
        <p:spPr/>
        <p:txBody>
          <a:bodyPr/>
          <a:lstStyle/>
          <a:p>
            <a:fld id="{3DB5E446-421A-E746-A83E-D1D14D8D9CBB}" type="slidenum">
              <a:rPr lang="en-US" smtClean="0"/>
              <a:pPr/>
              <a:t>25</a:t>
            </a:fld>
            <a:endParaRPr lang="en-US"/>
          </a:p>
        </p:txBody>
      </p:sp>
      <p:sp>
        <p:nvSpPr>
          <p:cNvPr id="3" name="Title 2">
            <a:extLst>
              <a:ext uri="{FF2B5EF4-FFF2-40B4-BE49-F238E27FC236}">
                <a16:creationId xmlns:a16="http://schemas.microsoft.com/office/drawing/2014/main" id="{CB880B08-7C5A-5A4C-85DF-F5F0CFCB401F}"/>
              </a:ext>
            </a:extLst>
          </p:cNvPr>
          <p:cNvSpPr>
            <a:spLocks noGrp="1"/>
          </p:cNvSpPr>
          <p:nvPr>
            <p:ph type="title"/>
          </p:nvPr>
        </p:nvSpPr>
        <p:spPr/>
        <p:txBody>
          <a:bodyPr/>
          <a:lstStyle/>
          <a:p>
            <a:r>
              <a:rPr lang="en-US" dirty="0"/>
              <a:t>Large bank: Workflows</a:t>
            </a:r>
          </a:p>
        </p:txBody>
      </p:sp>
      <p:pic>
        <p:nvPicPr>
          <p:cNvPr id="5" name="Picture 4" descr="A screenshot of a computer&#10;&#10;Description automatically generated with medium confidence">
            <a:extLst>
              <a:ext uri="{FF2B5EF4-FFF2-40B4-BE49-F238E27FC236}">
                <a16:creationId xmlns:a16="http://schemas.microsoft.com/office/drawing/2014/main" id="{C78A3899-183D-FB4B-808F-EE474BC0D345}"/>
              </a:ext>
            </a:extLst>
          </p:cNvPr>
          <p:cNvPicPr>
            <a:picLocks noChangeAspect="1"/>
          </p:cNvPicPr>
          <p:nvPr/>
        </p:nvPicPr>
        <p:blipFill rotWithShape="1">
          <a:blip r:embed="rId2"/>
          <a:srcRect l="12521" t="23297" r="17962" b="8452"/>
          <a:stretch/>
        </p:blipFill>
        <p:spPr>
          <a:xfrm>
            <a:off x="1083061" y="906236"/>
            <a:ext cx="9638740" cy="5323116"/>
          </a:xfrm>
          <a:prstGeom prst="rect">
            <a:avLst/>
          </a:prstGeom>
          <a:ln>
            <a:solidFill>
              <a:schemeClr val="bg2">
                <a:lumMod val="60000"/>
                <a:lumOff val="4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902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C6727-5308-E84F-939B-E67CC33011C8}"/>
              </a:ext>
            </a:extLst>
          </p:cNvPr>
          <p:cNvSpPr>
            <a:spLocks noGrp="1"/>
          </p:cNvSpPr>
          <p:nvPr>
            <p:ph type="title"/>
          </p:nvPr>
        </p:nvSpPr>
        <p:spPr>
          <a:xfrm>
            <a:off x="3804605" y="2978210"/>
            <a:ext cx="6654628" cy="923330"/>
          </a:xfrm>
        </p:spPr>
        <p:txBody>
          <a:bodyPr/>
          <a:lstStyle/>
          <a:p>
            <a:r>
              <a:rPr lang="en-US" dirty="0"/>
              <a:t>Demo</a:t>
            </a:r>
          </a:p>
        </p:txBody>
      </p:sp>
      <p:sp>
        <p:nvSpPr>
          <p:cNvPr id="2" name="Slide Number Placeholder 1">
            <a:extLst>
              <a:ext uri="{FF2B5EF4-FFF2-40B4-BE49-F238E27FC236}">
                <a16:creationId xmlns:a16="http://schemas.microsoft.com/office/drawing/2014/main" id="{57858F4B-BA59-C840-ACCC-0F93E7ACABCA}"/>
              </a:ext>
            </a:extLst>
          </p:cNvPr>
          <p:cNvSpPr>
            <a:spLocks noGrp="1"/>
          </p:cNvSpPr>
          <p:nvPr>
            <p:ph type="sldNum" sz="quarter" idx="12"/>
          </p:nvPr>
        </p:nvSpPr>
        <p:spPr/>
        <p:txBody>
          <a:bodyPr/>
          <a:lstStyle/>
          <a:p>
            <a:fld id="{3DB5E446-421A-E746-A83E-D1D14D8D9CBB}" type="slidenum">
              <a:rPr lang="en-US" smtClean="0"/>
              <a:pPr/>
              <a:t>26</a:t>
            </a:fld>
            <a:endParaRPr lang="en-US"/>
          </a:p>
        </p:txBody>
      </p:sp>
    </p:spTree>
    <p:extLst>
      <p:ext uri="{BB962C8B-B14F-4D97-AF65-F5344CB8AC3E}">
        <p14:creationId xmlns:p14="http://schemas.microsoft.com/office/powerpoint/2010/main" val="1215354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819A85-E208-5B40-9B99-2772DF5AE842}"/>
              </a:ext>
            </a:extLst>
          </p:cNvPr>
          <p:cNvSpPr>
            <a:spLocks noGrp="1"/>
          </p:cNvSpPr>
          <p:nvPr>
            <p:ph type="sldNum" sz="quarter" idx="12"/>
          </p:nvPr>
        </p:nvSpPr>
        <p:spPr/>
        <p:txBody>
          <a:bodyPr/>
          <a:lstStyle/>
          <a:p>
            <a:fld id="{3DB5E446-421A-E746-A83E-D1D14D8D9CBB}" type="slidenum">
              <a:rPr lang="en-US" smtClean="0"/>
              <a:pPr/>
              <a:t>27</a:t>
            </a:fld>
            <a:endParaRPr lang="en-US"/>
          </a:p>
        </p:txBody>
      </p:sp>
      <p:sp>
        <p:nvSpPr>
          <p:cNvPr id="3" name="Title 2">
            <a:extLst>
              <a:ext uri="{FF2B5EF4-FFF2-40B4-BE49-F238E27FC236}">
                <a16:creationId xmlns:a16="http://schemas.microsoft.com/office/drawing/2014/main" id="{29F761D7-3F9F-BA4F-B2FB-24C0ECDBCED0}"/>
              </a:ext>
            </a:extLst>
          </p:cNvPr>
          <p:cNvSpPr>
            <a:spLocks noGrp="1"/>
          </p:cNvSpPr>
          <p:nvPr>
            <p:ph type="title"/>
          </p:nvPr>
        </p:nvSpPr>
        <p:spPr/>
        <p:txBody>
          <a:bodyPr/>
          <a:lstStyle/>
          <a:p>
            <a:r>
              <a:rPr lang="en-US" dirty="0"/>
              <a:t>Solution values </a:t>
            </a:r>
          </a:p>
        </p:txBody>
      </p:sp>
      <p:sp>
        <p:nvSpPr>
          <p:cNvPr id="12" name="Rectangle 11">
            <a:extLst>
              <a:ext uri="{FF2B5EF4-FFF2-40B4-BE49-F238E27FC236}">
                <a16:creationId xmlns:a16="http://schemas.microsoft.com/office/drawing/2014/main" id="{68F32882-1CD6-9148-9B18-0EC40C358BB1}"/>
              </a:ext>
            </a:extLst>
          </p:cNvPr>
          <p:cNvSpPr/>
          <p:nvPr/>
        </p:nvSpPr>
        <p:spPr>
          <a:xfrm>
            <a:off x="1116280" y="828868"/>
            <a:ext cx="3053937" cy="691175"/>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2400" b="0" i="0" dirty="0">
                <a:solidFill>
                  <a:schemeClr val="bg1"/>
                </a:solidFill>
                <a:ea typeface="Proxima Nova" charset="0"/>
                <a:cs typeface="Proxima Nova" charset="0"/>
              </a:rPr>
              <a:t>Code</a:t>
            </a:r>
          </a:p>
        </p:txBody>
      </p:sp>
      <p:sp>
        <p:nvSpPr>
          <p:cNvPr id="13" name="Rectangle 12">
            <a:extLst>
              <a:ext uri="{FF2B5EF4-FFF2-40B4-BE49-F238E27FC236}">
                <a16:creationId xmlns:a16="http://schemas.microsoft.com/office/drawing/2014/main" id="{027495B6-3D8F-7242-89D4-957567B7D7EC}"/>
              </a:ext>
            </a:extLst>
          </p:cNvPr>
          <p:cNvSpPr/>
          <p:nvPr/>
        </p:nvSpPr>
        <p:spPr>
          <a:xfrm>
            <a:off x="1116281" y="1567545"/>
            <a:ext cx="3053936" cy="162692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b="0" i="0" dirty="0">
                <a:solidFill>
                  <a:schemeClr val="bg1"/>
                </a:solidFill>
                <a:ea typeface="Proxima Nova" charset="0"/>
                <a:cs typeface="Proxima Nova" charset="0"/>
              </a:rPr>
              <a:t>Easy to use</a:t>
            </a:r>
          </a:p>
          <a:p>
            <a:pPr marL="285750" indent="-285750">
              <a:buFont typeface="Arial" panose="020B0604020202020204" pitchFamily="34" charset="0"/>
              <a:buChar char="•"/>
            </a:pPr>
            <a:r>
              <a:rPr lang="en-US" dirty="0"/>
              <a:t>Open </a:t>
            </a:r>
            <a:r>
              <a:rPr lang="en-US" dirty="0" err="1"/>
              <a:t>RestAPI</a:t>
            </a:r>
            <a:r>
              <a:rPr lang="en-US" dirty="0"/>
              <a:t> </a:t>
            </a:r>
          </a:p>
          <a:p>
            <a:pPr marL="285750" indent="-285750">
              <a:buFont typeface="Arial" panose="020B0604020202020204" pitchFamily="34" charset="0"/>
              <a:buChar char="•"/>
            </a:pPr>
            <a:r>
              <a:rPr lang="en-US" dirty="0"/>
              <a:t>Transparent to apps</a:t>
            </a:r>
          </a:p>
          <a:p>
            <a:endParaRPr lang="en-US" dirty="0"/>
          </a:p>
          <a:p>
            <a:endParaRPr lang="en-US" sz="1600" b="0" i="0" dirty="0">
              <a:solidFill>
                <a:schemeClr val="bg1"/>
              </a:solidFill>
              <a:ea typeface="Proxima Nova" charset="0"/>
              <a:cs typeface="Proxima Nova" charset="0"/>
            </a:endParaRPr>
          </a:p>
          <a:p>
            <a:pPr marL="285750" indent="-285750">
              <a:buFont typeface="Arial" panose="020B0604020202020204" pitchFamily="34" charset="0"/>
              <a:buChar char="•"/>
            </a:pPr>
            <a:endParaRPr lang="en-US" sz="1400" b="0" i="0" dirty="0">
              <a:solidFill>
                <a:schemeClr val="bg1"/>
              </a:solidFill>
              <a:ea typeface="Proxima Nova" charset="0"/>
              <a:cs typeface="Proxima Nova" charset="0"/>
            </a:endParaRPr>
          </a:p>
        </p:txBody>
      </p:sp>
      <p:sp>
        <p:nvSpPr>
          <p:cNvPr id="14" name="Rectangle 13">
            <a:extLst>
              <a:ext uri="{FF2B5EF4-FFF2-40B4-BE49-F238E27FC236}">
                <a16:creationId xmlns:a16="http://schemas.microsoft.com/office/drawing/2014/main" id="{19DDA16E-A6AF-BB48-A8B4-B4F37EB855D4}"/>
              </a:ext>
            </a:extLst>
          </p:cNvPr>
          <p:cNvSpPr/>
          <p:nvPr/>
        </p:nvSpPr>
        <p:spPr>
          <a:xfrm>
            <a:off x="4366162" y="828867"/>
            <a:ext cx="3053937" cy="691175"/>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2400" b="0" i="0" dirty="0">
                <a:solidFill>
                  <a:schemeClr val="bg1"/>
                </a:solidFill>
                <a:ea typeface="Proxima Nova" charset="0"/>
                <a:cs typeface="Proxima Nova" charset="0"/>
              </a:rPr>
              <a:t>CI/CD</a:t>
            </a:r>
          </a:p>
        </p:txBody>
      </p:sp>
      <p:sp>
        <p:nvSpPr>
          <p:cNvPr id="15" name="Rectangle 14">
            <a:extLst>
              <a:ext uri="{FF2B5EF4-FFF2-40B4-BE49-F238E27FC236}">
                <a16:creationId xmlns:a16="http://schemas.microsoft.com/office/drawing/2014/main" id="{3B30DFBD-A65C-CE4D-8107-E3FEFBA4C0B9}"/>
              </a:ext>
            </a:extLst>
          </p:cNvPr>
          <p:cNvSpPr/>
          <p:nvPr/>
        </p:nvSpPr>
        <p:spPr>
          <a:xfrm>
            <a:off x="4366162" y="1567545"/>
            <a:ext cx="3053936" cy="162692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sz="1600" dirty="0"/>
              <a:t>Out of the box plugins</a:t>
            </a:r>
          </a:p>
          <a:p>
            <a:r>
              <a:rPr lang="en-US" sz="1600" dirty="0"/>
              <a:t> 	Jenkins, </a:t>
            </a:r>
          </a:p>
          <a:p>
            <a:r>
              <a:rPr lang="en-US" sz="1600" dirty="0"/>
              <a:t>	GitLab,</a:t>
            </a:r>
          </a:p>
          <a:p>
            <a:r>
              <a:rPr lang="en-US" sz="1600" dirty="0"/>
              <a:t>	Ansible,</a:t>
            </a:r>
          </a:p>
          <a:p>
            <a:r>
              <a:rPr lang="en-US" sz="1600" dirty="0"/>
              <a:t>	Terraform,</a:t>
            </a:r>
          </a:p>
          <a:p>
            <a:r>
              <a:rPr lang="en-US" sz="1600" dirty="0"/>
              <a:t>	and more ….</a:t>
            </a:r>
          </a:p>
          <a:p>
            <a:endParaRPr lang="en-US" sz="1600" dirty="0"/>
          </a:p>
          <a:p>
            <a:pPr marL="285750" indent="-285750">
              <a:buFont typeface="Arial" panose="020B0604020202020204" pitchFamily="34" charset="0"/>
              <a:buChar char="•"/>
            </a:pPr>
            <a:endParaRPr lang="en-US" sz="1600" b="0" i="0" dirty="0">
              <a:solidFill>
                <a:schemeClr val="bg1"/>
              </a:solidFill>
              <a:ea typeface="Proxima Nova" charset="0"/>
              <a:cs typeface="Proxima Nova" charset="0"/>
            </a:endParaRPr>
          </a:p>
          <a:p>
            <a:pPr marL="285750" indent="-285750">
              <a:buFont typeface="Arial" panose="020B0604020202020204" pitchFamily="34" charset="0"/>
              <a:buChar char="•"/>
            </a:pPr>
            <a:endParaRPr lang="en-US" sz="1400" b="0" i="0" dirty="0">
              <a:solidFill>
                <a:schemeClr val="bg1"/>
              </a:solidFill>
              <a:ea typeface="Proxima Nova" charset="0"/>
              <a:cs typeface="Proxima Nova" charset="0"/>
            </a:endParaRPr>
          </a:p>
        </p:txBody>
      </p:sp>
      <p:sp>
        <p:nvSpPr>
          <p:cNvPr id="16" name="Rectangle 15">
            <a:extLst>
              <a:ext uri="{FF2B5EF4-FFF2-40B4-BE49-F238E27FC236}">
                <a16:creationId xmlns:a16="http://schemas.microsoft.com/office/drawing/2014/main" id="{AC354C0A-6447-4D44-A94C-9625865BE5F9}"/>
              </a:ext>
            </a:extLst>
          </p:cNvPr>
          <p:cNvSpPr/>
          <p:nvPr/>
        </p:nvSpPr>
        <p:spPr>
          <a:xfrm>
            <a:off x="7616044" y="828868"/>
            <a:ext cx="3059874" cy="691175"/>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2400" b="0" i="0" dirty="0">
                <a:solidFill>
                  <a:schemeClr val="bg1"/>
                </a:solidFill>
                <a:ea typeface="Proxima Nova" charset="0"/>
                <a:cs typeface="Proxima Nova" charset="0"/>
              </a:rPr>
              <a:t>Production</a:t>
            </a:r>
          </a:p>
          <a:p>
            <a:pPr algn="ctr"/>
            <a:r>
              <a:rPr lang="en-US" sz="1400" dirty="0">
                <a:solidFill>
                  <a:schemeClr val="bg1"/>
                </a:solidFill>
                <a:ea typeface="Proxima Nova" charset="0"/>
                <a:cs typeface="Proxima Nova" charset="0"/>
              </a:rPr>
              <a:t>On prem or cloud </a:t>
            </a:r>
            <a:r>
              <a:rPr lang="en-US" sz="1400" b="0" i="0" dirty="0">
                <a:solidFill>
                  <a:schemeClr val="bg1"/>
                </a:solidFill>
                <a:ea typeface="Proxima Nova" charset="0"/>
                <a:cs typeface="Proxima Nova" charset="0"/>
              </a:rPr>
              <a:t> </a:t>
            </a:r>
          </a:p>
        </p:txBody>
      </p:sp>
      <p:sp>
        <p:nvSpPr>
          <p:cNvPr id="17" name="Rectangle 16">
            <a:extLst>
              <a:ext uri="{FF2B5EF4-FFF2-40B4-BE49-F238E27FC236}">
                <a16:creationId xmlns:a16="http://schemas.microsoft.com/office/drawing/2014/main" id="{B86E36AA-7FD0-E746-8A57-7DC4DF4DF252}"/>
              </a:ext>
            </a:extLst>
          </p:cNvPr>
          <p:cNvSpPr/>
          <p:nvPr/>
        </p:nvSpPr>
        <p:spPr>
          <a:xfrm>
            <a:off x="7616044" y="1567545"/>
            <a:ext cx="3059874" cy="162692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sz="1600" dirty="0"/>
              <a:t>Cloud authenticators</a:t>
            </a:r>
          </a:p>
          <a:p>
            <a:pPr marL="285750" indent="-285750">
              <a:buFont typeface="Arial" panose="020B0604020202020204" pitchFamily="34" charset="0"/>
              <a:buChar char="•"/>
            </a:pPr>
            <a:r>
              <a:rPr lang="en-US" sz="1600" dirty="0"/>
              <a:t>Autoscaling/HA solution </a:t>
            </a:r>
          </a:p>
          <a:p>
            <a:pPr marL="285750" indent="-285750">
              <a:buFont typeface="Arial" panose="020B0604020202020204" pitchFamily="34" charset="0"/>
              <a:buChar char="•"/>
            </a:pPr>
            <a:r>
              <a:rPr lang="en-US" sz="1600" dirty="0"/>
              <a:t>Native integrations with K8s and OpenShift </a:t>
            </a:r>
          </a:p>
          <a:p>
            <a:endParaRPr lang="en-US" sz="1600" dirty="0"/>
          </a:p>
          <a:p>
            <a:pPr marL="285750" indent="-285750">
              <a:buFont typeface="Arial" panose="020B0604020202020204" pitchFamily="34" charset="0"/>
              <a:buChar char="•"/>
            </a:pPr>
            <a:endParaRPr lang="en-US" sz="1600" b="0" i="0" dirty="0">
              <a:solidFill>
                <a:schemeClr val="bg1"/>
              </a:solidFill>
              <a:ea typeface="Proxima Nova" charset="0"/>
              <a:cs typeface="Proxima Nova" charset="0"/>
            </a:endParaRPr>
          </a:p>
          <a:p>
            <a:pPr marL="285750" indent="-285750">
              <a:buFont typeface="Arial" panose="020B0604020202020204" pitchFamily="34" charset="0"/>
              <a:buChar char="•"/>
            </a:pPr>
            <a:endParaRPr lang="en-US" sz="1400" b="0" i="0" dirty="0">
              <a:solidFill>
                <a:schemeClr val="bg1"/>
              </a:solidFill>
              <a:ea typeface="Proxima Nova" charset="0"/>
              <a:cs typeface="Proxima Nova" charset="0"/>
            </a:endParaRPr>
          </a:p>
        </p:txBody>
      </p:sp>
      <p:sp>
        <p:nvSpPr>
          <p:cNvPr id="19" name="Rectangle 18">
            <a:extLst>
              <a:ext uri="{FF2B5EF4-FFF2-40B4-BE49-F238E27FC236}">
                <a16:creationId xmlns:a16="http://schemas.microsoft.com/office/drawing/2014/main" id="{F0B88177-6C04-FD41-ABB6-5B07D734A3E5}"/>
              </a:ext>
            </a:extLst>
          </p:cNvPr>
          <p:cNvSpPr/>
          <p:nvPr/>
        </p:nvSpPr>
        <p:spPr>
          <a:xfrm>
            <a:off x="1113311" y="3297205"/>
            <a:ext cx="9559638" cy="691176"/>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400" i="0" dirty="0">
                <a:solidFill>
                  <a:schemeClr val="bg1"/>
                </a:solidFill>
                <a:ea typeface="Proxima Nova" charset="0"/>
                <a:cs typeface="Proxima Nova" charset="0"/>
              </a:rPr>
              <a:t>Self </a:t>
            </a:r>
            <a:r>
              <a:rPr lang="en-US" sz="2400" i="0">
                <a:solidFill>
                  <a:schemeClr val="bg1"/>
                </a:solidFill>
                <a:ea typeface="Proxima Nova" charset="0"/>
                <a:cs typeface="Proxima Nova" charset="0"/>
              </a:rPr>
              <a:t>service automation</a:t>
            </a:r>
            <a:endParaRPr lang="en-US" sz="2400" i="0" dirty="0">
              <a:solidFill>
                <a:schemeClr val="bg1"/>
              </a:solidFill>
              <a:ea typeface="Proxima Nova" charset="0"/>
              <a:cs typeface="Proxima Nova" charset="0"/>
            </a:endParaRPr>
          </a:p>
        </p:txBody>
      </p:sp>
      <p:sp>
        <p:nvSpPr>
          <p:cNvPr id="20" name="Rectangle 19">
            <a:extLst>
              <a:ext uri="{FF2B5EF4-FFF2-40B4-BE49-F238E27FC236}">
                <a16:creationId xmlns:a16="http://schemas.microsoft.com/office/drawing/2014/main" id="{ABCFBB99-5583-1442-B0F5-54342B496176}"/>
              </a:ext>
            </a:extLst>
          </p:cNvPr>
          <p:cNvSpPr/>
          <p:nvPr/>
        </p:nvSpPr>
        <p:spPr>
          <a:xfrm>
            <a:off x="2973105" y="4386956"/>
            <a:ext cx="7290567" cy="2028958"/>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r>
              <a:rPr lang="en-US" sz="2000" i="0" dirty="0">
                <a:solidFill>
                  <a:schemeClr val="tx1"/>
                </a:solidFill>
                <a:ea typeface="Proxima Nova" charset="0"/>
                <a:cs typeface="Proxima Nova" charset="0"/>
              </a:rPr>
              <a:t>Value to the organization: </a:t>
            </a:r>
            <a:endParaRPr lang="en-US" sz="2000" dirty="0">
              <a:ln w="0"/>
              <a:solidFill>
                <a:schemeClr val="tx1"/>
              </a:solidFill>
              <a:effectLst>
                <a:outerShdw blurRad="38100" dist="19050" dir="2700000" algn="tl" rotWithShape="0">
                  <a:schemeClr val="dk1">
                    <a:alpha val="40000"/>
                  </a:schemeClr>
                </a:outerShdw>
              </a:effectLst>
              <a:ea typeface="Proxima Nova" charset="0"/>
              <a:cs typeface="Proxima Nova" charset="0"/>
            </a:endParaRPr>
          </a:p>
          <a:p>
            <a:pPr marL="800100" lvl="1" indent="-342900">
              <a:buFont typeface="Arial" panose="020B0604020202020204" pitchFamily="34" charset="0"/>
              <a:buChar char="•"/>
            </a:pPr>
            <a:r>
              <a:rPr lang="en-US" dirty="0"/>
              <a:t>Efficiency</a:t>
            </a:r>
            <a:r>
              <a:rPr lang="en-US" dirty="0">
                <a:solidFill>
                  <a:schemeClr val="tx1"/>
                </a:solidFill>
              </a:rPr>
              <a:t> – Rapid access provisioning</a:t>
            </a:r>
          </a:p>
          <a:p>
            <a:pPr marL="800100" lvl="1" indent="-342900">
              <a:buFont typeface="Arial" panose="020B0604020202020204" pitchFamily="34" charset="0"/>
              <a:buChar char="•"/>
            </a:pPr>
            <a:r>
              <a:rPr lang="en-US" dirty="0">
                <a:solidFill>
                  <a:schemeClr val="tx1"/>
                </a:solidFill>
              </a:rPr>
              <a:t>Minimal code changes required  </a:t>
            </a:r>
          </a:p>
          <a:p>
            <a:pPr marL="800100" lvl="1" indent="-342900">
              <a:buFont typeface="Arial" panose="020B0604020202020204" pitchFamily="34" charset="0"/>
              <a:buChar char="•"/>
            </a:pPr>
            <a:r>
              <a:rPr lang="en-US" dirty="0">
                <a:solidFill>
                  <a:schemeClr val="tx1"/>
                </a:solidFill>
              </a:rPr>
              <a:t>Consistent with cloud user experience</a:t>
            </a:r>
          </a:p>
          <a:p>
            <a:pPr marL="800100" lvl="1" indent="-342900">
              <a:buFont typeface="Arial" panose="020B0604020202020204" pitchFamily="34" charset="0"/>
              <a:buChar char="•"/>
            </a:pPr>
            <a:r>
              <a:rPr lang="en-US" dirty="0">
                <a:solidFill>
                  <a:schemeClr val="tx1"/>
                </a:solidFill>
              </a:rPr>
              <a:t>Separates concerns – DevOps vs. Security</a:t>
            </a:r>
          </a:p>
          <a:p>
            <a:pPr marL="800100" lvl="1" indent="-342900">
              <a:buFont typeface="Arial" panose="020B0604020202020204" pitchFamily="34" charset="0"/>
              <a:buChar char="•"/>
            </a:pPr>
            <a:r>
              <a:rPr lang="en-US" dirty="0">
                <a:solidFill>
                  <a:schemeClr val="tx1"/>
                </a:solidFill>
              </a:rPr>
              <a:t>Meets security compliance requirements</a:t>
            </a:r>
          </a:p>
        </p:txBody>
      </p:sp>
    </p:spTree>
    <p:extLst>
      <p:ext uri="{BB962C8B-B14F-4D97-AF65-F5344CB8AC3E}">
        <p14:creationId xmlns:p14="http://schemas.microsoft.com/office/powerpoint/2010/main" val="90498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EAE18-6266-0B4B-9699-65FA71C1F30D}"/>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E25A7E70-D27B-EE4B-86C5-7D074D16F89D}"/>
              </a:ext>
            </a:extLst>
          </p:cNvPr>
          <p:cNvSpPr>
            <a:spLocks noGrp="1"/>
          </p:cNvSpPr>
          <p:nvPr>
            <p:ph idx="1"/>
          </p:nvPr>
        </p:nvSpPr>
        <p:spPr>
          <a:xfrm>
            <a:off x="600205" y="1681843"/>
            <a:ext cx="10986369" cy="4188277"/>
          </a:xfrm>
        </p:spPr>
        <p:txBody>
          <a:bodyPr>
            <a:normAutofit/>
          </a:bodyPr>
          <a:lstStyle/>
          <a:p>
            <a:r>
              <a:rPr lang="en-US" dirty="0"/>
              <a:t>Joe Garcia’s </a:t>
            </a:r>
            <a:r>
              <a:rPr lang="en-US" dirty="0" err="1"/>
              <a:t>CybrCLI</a:t>
            </a:r>
            <a:r>
              <a:rPr lang="en-US" dirty="0"/>
              <a:t>, a “Swiss Army knife” CLI for PVWA, </a:t>
            </a:r>
            <a:r>
              <a:rPr lang="en-US" dirty="0" err="1"/>
              <a:t>Conjur</a:t>
            </a:r>
            <a:r>
              <a:rPr lang="en-US" dirty="0"/>
              <a:t>, CCP and CEM REST APIs:</a:t>
            </a:r>
          </a:p>
          <a:p>
            <a:pPr lvl="1"/>
            <a:r>
              <a:rPr lang="en-US" dirty="0">
                <a:hlinkClick r:id="rId2"/>
              </a:rPr>
              <a:t>https://github.com/infamousjoeg/cybr-cli</a:t>
            </a:r>
            <a:endParaRPr lang="en-US" dirty="0"/>
          </a:p>
          <a:p>
            <a:r>
              <a:rPr lang="en-US" dirty="0" err="1"/>
              <a:t>PSPete’s</a:t>
            </a:r>
            <a:r>
              <a:rPr lang="en-US" dirty="0"/>
              <a:t> </a:t>
            </a:r>
            <a:r>
              <a:rPr lang="en-US" dirty="0" err="1"/>
              <a:t>Github</a:t>
            </a:r>
            <a:r>
              <a:rPr lang="en-US" dirty="0"/>
              <a:t> repos, mostly PowerShell</a:t>
            </a:r>
          </a:p>
          <a:p>
            <a:pPr lvl="1"/>
            <a:r>
              <a:rPr lang="en-US" dirty="0">
                <a:hlinkClick r:id="rId3"/>
              </a:rPr>
              <a:t>https://github.com/pspete?tab=repositories</a:t>
            </a:r>
            <a:endParaRPr lang="en-US" dirty="0"/>
          </a:p>
          <a:p>
            <a:r>
              <a:rPr lang="en-US" dirty="0"/>
              <a:t>V2 Self-Serve project onboarding using Bash scripts to drive the PVWA and </a:t>
            </a:r>
            <a:r>
              <a:rPr lang="en-US" dirty="0" err="1"/>
              <a:t>Conjur</a:t>
            </a:r>
            <a:r>
              <a:rPr lang="en-US" dirty="0"/>
              <a:t> REST APIs:</a:t>
            </a:r>
          </a:p>
          <a:p>
            <a:pPr lvl="1"/>
            <a:r>
              <a:rPr lang="en-US" dirty="0">
                <a:hlinkClick r:id="rId4"/>
              </a:rPr>
              <a:t>https://github.com/conjurdemos/self-serve-onboarding</a:t>
            </a:r>
            <a:endParaRPr lang="en-US" dirty="0"/>
          </a:p>
          <a:p>
            <a:r>
              <a:rPr lang="en-US" dirty="0"/>
              <a:t>V3 Safe Access Request approval workflow in Java w/ Python </a:t>
            </a:r>
            <a:r>
              <a:rPr lang="en-US" dirty="0" err="1"/>
              <a:t>tkinter</a:t>
            </a:r>
            <a:r>
              <a:rPr lang="en-US" dirty="0"/>
              <a:t> UI:</a:t>
            </a:r>
          </a:p>
          <a:p>
            <a:pPr lvl="1"/>
            <a:r>
              <a:rPr lang="en-US" dirty="0">
                <a:hlinkClick r:id="rId5"/>
              </a:rPr>
              <a:t>https://github.com/conjurdemos/v3-self-server</a:t>
            </a:r>
            <a:endParaRPr lang="en-US" dirty="0"/>
          </a:p>
          <a:p>
            <a:pPr lvl="1"/>
            <a:r>
              <a:rPr lang="en-US" dirty="0">
                <a:hlinkClick r:id="rId6"/>
              </a:rPr>
              <a:t>https://github.com/conjurdemos/v3-self-server-ui</a:t>
            </a:r>
            <a:endParaRPr lang="en-US" dirty="0"/>
          </a:p>
          <a:p>
            <a:pPr lvl="1"/>
            <a:endParaRPr lang="en-US" dirty="0"/>
          </a:p>
        </p:txBody>
      </p:sp>
    </p:spTree>
    <p:extLst>
      <p:ext uri="{BB962C8B-B14F-4D97-AF65-F5344CB8AC3E}">
        <p14:creationId xmlns:p14="http://schemas.microsoft.com/office/powerpoint/2010/main" val="7654040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D13D10-4C02-9D42-B012-0B682DA54C46}"/>
              </a:ext>
            </a:extLst>
          </p:cNvPr>
          <p:cNvSpPr>
            <a:spLocks noGrp="1"/>
          </p:cNvSpPr>
          <p:nvPr>
            <p:ph type="ctrTitle"/>
          </p:nvPr>
        </p:nvSpPr>
        <p:spPr>
          <a:xfrm>
            <a:off x="5334000" y="2590800"/>
            <a:ext cx="4805993" cy="2769989"/>
          </a:xfrm>
        </p:spPr>
        <p:txBody>
          <a:bodyPr wrap="square" anchor="b">
            <a:normAutofit/>
          </a:bodyPr>
          <a:lstStyle/>
          <a:p>
            <a:r>
              <a:rPr lang="en-US" dirty="0"/>
              <a:t>Thank you!</a:t>
            </a:r>
          </a:p>
        </p:txBody>
      </p:sp>
      <p:sp>
        <p:nvSpPr>
          <p:cNvPr id="2" name="Slide Number Placeholder 1" hidden="1">
            <a:extLst>
              <a:ext uri="{FF2B5EF4-FFF2-40B4-BE49-F238E27FC236}">
                <a16:creationId xmlns:a16="http://schemas.microsoft.com/office/drawing/2014/main" id="{A27DA57B-E4AE-D343-BFF8-E186FB1BAEE2}"/>
              </a:ext>
            </a:extLst>
          </p:cNvPr>
          <p:cNvSpPr>
            <a:spLocks noGrp="1"/>
          </p:cNvSpPr>
          <p:nvPr>
            <p:ph type="sldNum" sz="quarter" idx="4294967295"/>
          </p:nvPr>
        </p:nvSpPr>
        <p:spPr>
          <a:xfrm>
            <a:off x="11690350" y="5723872"/>
            <a:ext cx="339680" cy="365125"/>
          </a:xfrm>
        </p:spPr>
        <p:txBody>
          <a:bodyPr/>
          <a:lstStyle/>
          <a:p>
            <a:pPr>
              <a:spcAft>
                <a:spcPts val="600"/>
              </a:spcAft>
            </a:pPr>
            <a:fld id="{3DB5E446-421A-E746-A83E-D1D14D8D9CBB}" type="slidenum">
              <a:rPr lang="en-US" smtClean="0"/>
              <a:pPr>
                <a:spcAft>
                  <a:spcPts val="600"/>
                </a:spcAft>
              </a:pPr>
              <a:t>29</a:t>
            </a:fld>
            <a:endParaRPr lang="en-US"/>
          </a:p>
        </p:txBody>
      </p:sp>
    </p:spTree>
    <p:extLst>
      <p:ext uri="{BB962C8B-B14F-4D97-AF65-F5344CB8AC3E}">
        <p14:creationId xmlns:p14="http://schemas.microsoft.com/office/powerpoint/2010/main" val="969708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073254-C3C8-0643-B113-0C579F9E6275}"/>
              </a:ext>
            </a:extLst>
          </p:cNvPr>
          <p:cNvSpPr>
            <a:spLocks noGrp="1"/>
          </p:cNvSpPr>
          <p:nvPr>
            <p:ph type="ctrTitle"/>
          </p:nvPr>
        </p:nvSpPr>
        <p:spPr>
          <a:xfrm>
            <a:off x="680407" y="972419"/>
            <a:ext cx="5845653" cy="3693319"/>
          </a:xfrm>
        </p:spPr>
        <p:txBody>
          <a:bodyPr/>
          <a:lstStyle/>
          <a:p>
            <a:br>
              <a:rPr lang="en-US" sz="7200" dirty="0"/>
            </a:br>
            <a:r>
              <a:rPr lang="en-US" sz="7200" dirty="0" err="1"/>
              <a:t>Cyberark</a:t>
            </a:r>
            <a:r>
              <a:rPr lang="en-US" sz="7200" dirty="0"/>
              <a:t> Secrets Management</a:t>
            </a:r>
          </a:p>
        </p:txBody>
      </p:sp>
      <p:sp>
        <p:nvSpPr>
          <p:cNvPr id="2" name="Subtitle 1">
            <a:extLst>
              <a:ext uri="{FF2B5EF4-FFF2-40B4-BE49-F238E27FC236}">
                <a16:creationId xmlns:a16="http://schemas.microsoft.com/office/drawing/2014/main" id="{A38D5286-0F74-7948-9207-23AB5730A90D}"/>
              </a:ext>
            </a:extLst>
          </p:cNvPr>
          <p:cNvSpPr>
            <a:spLocks noGrp="1"/>
          </p:cNvSpPr>
          <p:nvPr>
            <p:ph type="subTitle" idx="1"/>
          </p:nvPr>
        </p:nvSpPr>
        <p:spPr>
          <a:xfrm>
            <a:off x="680407" y="5537123"/>
            <a:ext cx="9144000" cy="221214"/>
          </a:xfrm>
        </p:spPr>
        <p:txBody>
          <a:bodyPr/>
          <a:lstStyle/>
          <a:p>
            <a:r>
              <a:rPr lang="en-US" dirty="0"/>
              <a:t>Centralized application access management at scale</a:t>
            </a:r>
          </a:p>
        </p:txBody>
      </p:sp>
      <p:sp>
        <p:nvSpPr>
          <p:cNvPr id="3" name="TextBox 2">
            <a:extLst>
              <a:ext uri="{FF2B5EF4-FFF2-40B4-BE49-F238E27FC236}">
                <a16:creationId xmlns:a16="http://schemas.microsoft.com/office/drawing/2014/main" id="{FBA40BED-4DA2-4F49-A0C8-2D0BDBDB44BD}"/>
              </a:ext>
            </a:extLst>
          </p:cNvPr>
          <p:cNvSpPr txBox="1"/>
          <p:nvPr/>
        </p:nvSpPr>
        <p:spPr>
          <a:xfrm>
            <a:off x="1109609" y="1900719"/>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3138364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56C1-58E5-AC42-B8F0-143B1AB39D99}"/>
              </a:ext>
            </a:extLst>
          </p:cNvPr>
          <p:cNvSpPr>
            <a:spLocks noGrp="1"/>
          </p:cNvSpPr>
          <p:nvPr>
            <p:ph type="title"/>
          </p:nvPr>
        </p:nvSpPr>
        <p:spPr/>
        <p:txBody>
          <a:bodyPr/>
          <a:lstStyle/>
          <a:p>
            <a:r>
              <a:rPr lang="en-US" dirty="0"/>
              <a:t>Everybody wants a secure DevOps workflow, but…</a:t>
            </a:r>
          </a:p>
        </p:txBody>
      </p:sp>
      <p:pic>
        <p:nvPicPr>
          <p:cNvPr id="3" name="Picture 7" descr="A close up of a map&#10;&#10;Description automatically generated">
            <a:extLst>
              <a:ext uri="{FF2B5EF4-FFF2-40B4-BE49-F238E27FC236}">
                <a16:creationId xmlns:a16="http://schemas.microsoft.com/office/drawing/2014/main" id="{B7ED24AE-B164-ED4D-9939-D58E27F609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1" b="4651"/>
          <a:stretch/>
        </p:blipFill>
        <p:spPr bwMode="auto">
          <a:xfrm>
            <a:off x="6809584" y="2258198"/>
            <a:ext cx="3279599"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cat, table, bed, standing&#10;&#10;Description automatically generated">
            <a:extLst>
              <a:ext uri="{FF2B5EF4-FFF2-40B4-BE49-F238E27FC236}">
                <a16:creationId xmlns:a16="http://schemas.microsoft.com/office/drawing/2014/main" id="{8A669A3A-B31F-F344-AA86-D51F42EF9429}"/>
              </a:ext>
            </a:extLst>
          </p:cNvPr>
          <p:cNvPicPr>
            <a:picLocks noChangeAspect="1"/>
          </p:cNvPicPr>
          <p:nvPr/>
        </p:nvPicPr>
        <p:blipFill rotWithShape="1">
          <a:blip r:embed="rId4"/>
          <a:srcRect l="12942" r="10265"/>
          <a:stretch/>
        </p:blipFill>
        <p:spPr>
          <a:xfrm>
            <a:off x="2159756" y="1214323"/>
            <a:ext cx="3222662"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5293B70E-97A4-9A46-B483-08715ECABC66}"/>
              </a:ext>
            </a:extLst>
          </p:cNvPr>
          <p:cNvSpPr/>
          <p:nvPr/>
        </p:nvSpPr>
        <p:spPr>
          <a:xfrm>
            <a:off x="1043321" y="4567430"/>
            <a:ext cx="5455532" cy="400110"/>
          </a:xfrm>
          <a:prstGeom prst="rect">
            <a:avLst/>
          </a:prstGeom>
        </p:spPr>
        <p:txBody>
          <a:bodyPr wrap="none">
            <a:spAutoFit/>
          </a:bodyPr>
          <a:lstStyle/>
          <a:p>
            <a:r>
              <a:rPr lang="en-US" sz="2000" b="1" cap="all" dirty="0">
                <a:solidFill>
                  <a:srgbClr val="0F2233"/>
                </a:solidFill>
                <a:latin typeface="Arial" charset="0"/>
                <a:cs typeface="Arial" charset="0"/>
              </a:rPr>
              <a:t>Good USER EXPERIENCE IS IMPORTANT!</a:t>
            </a:r>
          </a:p>
        </p:txBody>
      </p:sp>
      <p:sp>
        <p:nvSpPr>
          <p:cNvPr id="6" name="Rectangle 5">
            <a:extLst>
              <a:ext uri="{FF2B5EF4-FFF2-40B4-BE49-F238E27FC236}">
                <a16:creationId xmlns:a16="http://schemas.microsoft.com/office/drawing/2014/main" id="{D060A752-1649-ED42-B1FF-E8E3308DFA84}"/>
              </a:ext>
            </a:extLst>
          </p:cNvPr>
          <p:cNvSpPr/>
          <p:nvPr/>
        </p:nvSpPr>
        <p:spPr>
          <a:xfrm>
            <a:off x="6820475" y="5666887"/>
            <a:ext cx="3257815" cy="400110"/>
          </a:xfrm>
          <a:prstGeom prst="rect">
            <a:avLst/>
          </a:prstGeom>
        </p:spPr>
        <p:txBody>
          <a:bodyPr wrap="none">
            <a:spAutoFit/>
          </a:bodyPr>
          <a:lstStyle/>
          <a:p>
            <a:r>
              <a:rPr lang="en-US" sz="2000" b="1" cap="all" dirty="0">
                <a:solidFill>
                  <a:srgbClr val="0F2233"/>
                </a:solidFill>
                <a:latin typeface="Arial" charset="0"/>
                <a:cs typeface="Arial" charset="0"/>
              </a:rPr>
              <a:t>So is collaboration!</a:t>
            </a:r>
          </a:p>
        </p:txBody>
      </p:sp>
      <p:sp>
        <p:nvSpPr>
          <p:cNvPr id="7" name="Rectangle 6">
            <a:extLst>
              <a:ext uri="{FF2B5EF4-FFF2-40B4-BE49-F238E27FC236}">
                <a16:creationId xmlns:a16="http://schemas.microsoft.com/office/drawing/2014/main" id="{99F79147-948A-C446-BE4D-DCD61DF3EF12}"/>
              </a:ext>
            </a:extLst>
          </p:cNvPr>
          <p:cNvSpPr/>
          <p:nvPr/>
        </p:nvSpPr>
        <p:spPr>
          <a:xfrm rot="18736573">
            <a:off x="7754617" y="3645043"/>
            <a:ext cx="946093" cy="261610"/>
          </a:xfrm>
          <a:prstGeom prst="rect">
            <a:avLst/>
          </a:prstGeom>
        </p:spPr>
        <p:txBody>
          <a:bodyPr wrap="none">
            <a:spAutoFit/>
          </a:bodyPr>
          <a:lstStyle/>
          <a:p>
            <a:r>
              <a:rPr lang="en-US" sz="1100" b="1" dirty="0">
                <a:solidFill>
                  <a:schemeClr val="bg1">
                    <a:lumMod val="85000"/>
                  </a:schemeClr>
                </a:solidFill>
                <a:latin typeface="Arial" charset="0"/>
                <a:cs typeface="Arial" charset="0"/>
              </a:rPr>
              <a:t>Developers</a:t>
            </a:r>
            <a:endParaRPr lang="en-US" sz="1100" dirty="0">
              <a:solidFill>
                <a:schemeClr val="bg1">
                  <a:lumMod val="85000"/>
                </a:schemeClr>
              </a:solidFill>
            </a:endParaRPr>
          </a:p>
        </p:txBody>
      </p:sp>
      <p:sp>
        <p:nvSpPr>
          <p:cNvPr id="8" name="Rectangle 7">
            <a:extLst>
              <a:ext uri="{FF2B5EF4-FFF2-40B4-BE49-F238E27FC236}">
                <a16:creationId xmlns:a16="http://schemas.microsoft.com/office/drawing/2014/main" id="{05A9BB1C-1DE2-444F-8B9F-7A60A110B274}"/>
              </a:ext>
            </a:extLst>
          </p:cNvPr>
          <p:cNvSpPr/>
          <p:nvPr/>
        </p:nvSpPr>
        <p:spPr>
          <a:xfrm rot="18736573">
            <a:off x="8823129" y="3659052"/>
            <a:ext cx="764425" cy="261610"/>
          </a:xfrm>
          <a:prstGeom prst="rect">
            <a:avLst/>
          </a:prstGeom>
        </p:spPr>
        <p:txBody>
          <a:bodyPr wrap="square">
            <a:spAutoFit/>
          </a:bodyPr>
          <a:lstStyle/>
          <a:p>
            <a:r>
              <a:rPr lang="en-US" sz="1100" b="1" dirty="0">
                <a:solidFill>
                  <a:schemeClr val="tx2"/>
                </a:solidFill>
                <a:latin typeface="Arial" charset="0"/>
                <a:cs typeface="Arial" charset="0"/>
              </a:rPr>
              <a:t>Security</a:t>
            </a:r>
            <a:endParaRPr lang="en-US" sz="1100" dirty="0">
              <a:solidFill>
                <a:schemeClr val="tx2"/>
              </a:solidFill>
            </a:endParaRPr>
          </a:p>
        </p:txBody>
      </p:sp>
    </p:spTree>
    <p:extLst>
      <p:ext uri="{BB962C8B-B14F-4D97-AF65-F5344CB8AC3E}">
        <p14:creationId xmlns:p14="http://schemas.microsoft.com/office/powerpoint/2010/main" val="364164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pic>
        <p:nvPicPr>
          <p:cNvPr id="1271" name="Google Shape;1271;p65"/>
          <p:cNvPicPr preferRelativeResize="0">
            <a:picLocks noGrp="1"/>
          </p:cNvPicPr>
          <p:nvPr>
            <p:ph type="pic" idx="2"/>
          </p:nvPr>
        </p:nvPicPr>
        <p:blipFill rotWithShape="1">
          <a:blip r:embed="rId3">
            <a:alphaModFix/>
          </a:blip>
          <a:srcRect/>
          <a:stretch/>
        </p:blipFill>
        <p:spPr>
          <a:xfrm>
            <a:off x="6096000" y="0"/>
            <a:ext cx="6096000" cy="6858000"/>
          </a:xfrm>
          <a:prstGeom prst="rect">
            <a:avLst/>
          </a:prstGeom>
          <a:noFill/>
          <a:ln>
            <a:noFill/>
          </a:ln>
        </p:spPr>
      </p:pic>
      <p:sp>
        <p:nvSpPr>
          <p:cNvPr id="1272" name="Google Shape;1272;p65"/>
          <p:cNvSpPr txBox="1">
            <a:spLocks noGrp="1"/>
          </p:cNvSpPr>
          <p:nvPr>
            <p:ph type="title"/>
          </p:nvPr>
        </p:nvSpPr>
        <p:spPr>
          <a:xfrm>
            <a:off x="335364" y="371899"/>
            <a:ext cx="4937343" cy="1107996"/>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2BB3EE"/>
              </a:buClr>
              <a:buSzPts val="4000"/>
              <a:buFont typeface="Roboto"/>
              <a:buNone/>
            </a:pPr>
            <a:r>
              <a:rPr lang="en" dirty="0"/>
              <a:t>The state of Software Supply Chain Attacks</a:t>
            </a:r>
            <a:endParaRPr dirty="0"/>
          </a:p>
        </p:txBody>
      </p:sp>
      <p:pic>
        <p:nvPicPr>
          <p:cNvPr id="1273" name="Google Shape;1273;p65"/>
          <p:cNvPicPr preferRelativeResize="0"/>
          <p:nvPr/>
        </p:nvPicPr>
        <p:blipFill rotWithShape="1">
          <a:blip r:embed="rId4">
            <a:alphaModFix/>
          </a:blip>
          <a:srcRect/>
          <a:stretch/>
        </p:blipFill>
        <p:spPr>
          <a:xfrm>
            <a:off x="11745890" y="6372094"/>
            <a:ext cx="228600" cy="266700"/>
          </a:xfrm>
          <a:prstGeom prst="rect">
            <a:avLst/>
          </a:prstGeom>
          <a:noFill/>
          <a:ln>
            <a:noFill/>
          </a:ln>
        </p:spPr>
      </p:pic>
      <p:cxnSp>
        <p:nvCxnSpPr>
          <p:cNvPr id="1274" name="Google Shape;1274;p65"/>
          <p:cNvCxnSpPr/>
          <p:nvPr/>
        </p:nvCxnSpPr>
        <p:spPr>
          <a:xfrm>
            <a:off x="6534150" y="2024186"/>
            <a:ext cx="5200650" cy="0"/>
          </a:xfrm>
          <a:prstGeom prst="straightConnector1">
            <a:avLst/>
          </a:prstGeom>
          <a:noFill/>
          <a:ln w="9525" cap="flat" cmpd="sng">
            <a:solidFill>
              <a:schemeClr val="lt1"/>
            </a:solidFill>
            <a:prstDash val="solid"/>
            <a:miter lim="800000"/>
            <a:headEnd type="none" w="sm" len="sm"/>
            <a:tailEnd type="none" w="sm" len="sm"/>
          </a:ln>
        </p:spPr>
      </p:cxnSp>
      <p:cxnSp>
        <p:nvCxnSpPr>
          <p:cNvPr id="1275" name="Google Shape;1275;p65"/>
          <p:cNvCxnSpPr/>
          <p:nvPr/>
        </p:nvCxnSpPr>
        <p:spPr>
          <a:xfrm>
            <a:off x="6534150" y="3164830"/>
            <a:ext cx="5200650" cy="0"/>
          </a:xfrm>
          <a:prstGeom prst="straightConnector1">
            <a:avLst/>
          </a:prstGeom>
          <a:noFill/>
          <a:ln w="9525" cap="flat" cmpd="sng">
            <a:solidFill>
              <a:schemeClr val="lt1"/>
            </a:solidFill>
            <a:prstDash val="solid"/>
            <a:miter lim="800000"/>
            <a:headEnd type="none" w="sm" len="sm"/>
            <a:tailEnd type="none" w="sm" len="sm"/>
          </a:ln>
        </p:spPr>
      </p:cxnSp>
      <p:cxnSp>
        <p:nvCxnSpPr>
          <p:cNvPr id="1276" name="Google Shape;1276;p65"/>
          <p:cNvCxnSpPr/>
          <p:nvPr/>
        </p:nvCxnSpPr>
        <p:spPr>
          <a:xfrm>
            <a:off x="6534150" y="4310186"/>
            <a:ext cx="5200650" cy="0"/>
          </a:xfrm>
          <a:prstGeom prst="straightConnector1">
            <a:avLst/>
          </a:prstGeom>
          <a:noFill/>
          <a:ln w="9525" cap="flat" cmpd="sng">
            <a:solidFill>
              <a:schemeClr val="lt1"/>
            </a:solidFill>
            <a:prstDash val="solid"/>
            <a:miter lim="800000"/>
            <a:headEnd type="none" w="sm" len="sm"/>
            <a:tailEnd type="none" w="sm" len="sm"/>
          </a:ln>
        </p:spPr>
      </p:cxnSp>
      <p:sp>
        <p:nvSpPr>
          <p:cNvPr id="1277" name="Google Shape;1277;p65"/>
          <p:cNvSpPr txBox="1"/>
          <p:nvPr/>
        </p:nvSpPr>
        <p:spPr>
          <a:xfrm>
            <a:off x="6217377" y="1066800"/>
            <a:ext cx="2561400" cy="8313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FFFFFF"/>
              </a:buClr>
              <a:buSzPts val="7200"/>
              <a:buFont typeface="Roboto"/>
              <a:buNone/>
            </a:pPr>
            <a:r>
              <a:rPr lang="en" sz="6000" b="0" i="0" u="none" strike="noStrike" cap="none">
                <a:solidFill>
                  <a:srgbClr val="FFFFFF"/>
                </a:solidFill>
                <a:latin typeface="Roboto"/>
                <a:ea typeface="Roboto"/>
                <a:cs typeface="Roboto"/>
                <a:sym typeface="Roboto"/>
              </a:rPr>
              <a:t>15%</a:t>
            </a:r>
            <a:endParaRPr sz="6000"/>
          </a:p>
        </p:txBody>
      </p:sp>
      <p:sp>
        <p:nvSpPr>
          <p:cNvPr id="1278" name="Google Shape;1278;p65"/>
          <p:cNvSpPr txBox="1"/>
          <p:nvPr/>
        </p:nvSpPr>
        <p:spPr>
          <a:xfrm>
            <a:off x="6279334" y="2115820"/>
            <a:ext cx="2630400" cy="8313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FFFFFF"/>
              </a:buClr>
              <a:buSzPts val="7200"/>
              <a:buFont typeface="Roboto"/>
              <a:buNone/>
            </a:pPr>
            <a:r>
              <a:rPr lang="en" sz="6000" b="0" i="0" u="none" strike="noStrike" cap="none">
                <a:solidFill>
                  <a:srgbClr val="FFFFFF"/>
                </a:solidFill>
                <a:latin typeface="Roboto"/>
                <a:ea typeface="Roboto"/>
                <a:cs typeface="Roboto"/>
                <a:sym typeface="Roboto"/>
              </a:rPr>
              <a:t>3 times</a:t>
            </a:r>
            <a:endParaRPr sz="200"/>
          </a:p>
        </p:txBody>
      </p:sp>
      <p:sp>
        <p:nvSpPr>
          <p:cNvPr id="1279" name="Google Shape;1279;p65"/>
          <p:cNvSpPr txBox="1"/>
          <p:nvPr/>
        </p:nvSpPr>
        <p:spPr>
          <a:xfrm>
            <a:off x="6217377" y="3276600"/>
            <a:ext cx="2561400" cy="8313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FFFFFF"/>
              </a:buClr>
              <a:buSzPts val="7200"/>
              <a:buFont typeface="Roboto"/>
              <a:buNone/>
            </a:pPr>
            <a:r>
              <a:rPr lang="en" sz="6000" b="0" i="0" u="none" strike="noStrike" cap="none">
                <a:solidFill>
                  <a:srgbClr val="FFFFFF"/>
                </a:solidFill>
                <a:latin typeface="Roboto"/>
                <a:ea typeface="Roboto"/>
                <a:cs typeface="Roboto"/>
                <a:sym typeface="Roboto"/>
              </a:rPr>
              <a:t>66%</a:t>
            </a:r>
            <a:endParaRPr sz="6000"/>
          </a:p>
        </p:txBody>
      </p:sp>
      <p:sp>
        <p:nvSpPr>
          <p:cNvPr id="1280" name="Google Shape;1280;p65"/>
          <p:cNvSpPr txBox="1"/>
          <p:nvPr/>
        </p:nvSpPr>
        <p:spPr>
          <a:xfrm>
            <a:off x="6201719" y="4469876"/>
            <a:ext cx="3323400" cy="831300"/>
          </a:xfrm>
          <a:prstGeom prst="rect">
            <a:avLst/>
          </a:prstGeom>
          <a:noFill/>
          <a:ln>
            <a:noFill/>
          </a:ln>
        </p:spPr>
        <p:txBody>
          <a:bodyPr spcFirstLastPara="1" wrap="square" lIns="0" tIns="0" rIns="0" bIns="0" anchor="t" anchorCtr="0">
            <a:spAutoFit/>
          </a:bodyPr>
          <a:lstStyle/>
          <a:p>
            <a:pPr marL="0" marR="0" lvl="0" indent="0" algn="r" rtl="0">
              <a:lnSpc>
                <a:spcPct val="90000"/>
              </a:lnSpc>
              <a:spcBef>
                <a:spcPts val="0"/>
              </a:spcBef>
              <a:spcAft>
                <a:spcPts val="0"/>
              </a:spcAft>
              <a:buClr>
                <a:srgbClr val="FFFFFF"/>
              </a:buClr>
              <a:buSzPts val="7200"/>
              <a:buFont typeface="Roboto"/>
              <a:buNone/>
            </a:pPr>
            <a:r>
              <a:rPr lang="en" sz="6000" b="0" i="0" u="none" strike="noStrike" cap="none">
                <a:solidFill>
                  <a:srgbClr val="FFFFFF"/>
                </a:solidFill>
                <a:latin typeface="Roboto"/>
                <a:ea typeface="Roboto"/>
                <a:cs typeface="Roboto"/>
                <a:sym typeface="Roboto"/>
              </a:rPr>
              <a:t>Millions </a:t>
            </a:r>
            <a:endParaRPr sz="6000"/>
          </a:p>
        </p:txBody>
      </p:sp>
      <p:sp>
        <p:nvSpPr>
          <p:cNvPr id="1281" name="Google Shape;1281;p65"/>
          <p:cNvSpPr txBox="1"/>
          <p:nvPr/>
        </p:nvSpPr>
        <p:spPr>
          <a:xfrm>
            <a:off x="9007258" y="1262186"/>
            <a:ext cx="2727542" cy="95410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400"/>
              <a:buFont typeface="Roboto"/>
              <a:buNone/>
            </a:pPr>
            <a:r>
              <a:rPr lang="en" sz="1400" b="0" i="0" u="none" strike="noStrike" cap="none">
                <a:solidFill>
                  <a:srgbClr val="FFFFFF"/>
                </a:solidFill>
                <a:latin typeface="Roboto"/>
                <a:ea typeface="Roboto"/>
                <a:cs typeface="Roboto"/>
                <a:sym typeface="Roboto"/>
              </a:rPr>
              <a:t>Of organizations experienced an attack on their software supply chain in 2021</a:t>
            </a:r>
            <a:endParaRPr/>
          </a:p>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FFFFFF"/>
              </a:solidFill>
              <a:latin typeface="Calibri"/>
              <a:ea typeface="Calibri"/>
              <a:cs typeface="Calibri"/>
              <a:sym typeface="Calibri"/>
            </a:endParaRPr>
          </a:p>
        </p:txBody>
      </p:sp>
      <p:sp>
        <p:nvSpPr>
          <p:cNvPr id="1282" name="Google Shape;1282;p65"/>
          <p:cNvSpPr txBox="1"/>
          <p:nvPr/>
        </p:nvSpPr>
        <p:spPr>
          <a:xfrm>
            <a:off x="9053940" y="2246697"/>
            <a:ext cx="2727542"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400"/>
              <a:buFont typeface="Roboto"/>
              <a:buNone/>
            </a:pPr>
            <a:r>
              <a:rPr lang="en" sz="1400" b="0" i="0" u="none" strike="noStrike" cap="none">
                <a:solidFill>
                  <a:srgbClr val="FFFFFF"/>
                </a:solidFill>
                <a:latin typeface="Roboto"/>
                <a:ea typeface="Roboto"/>
                <a:cs typeface="Roboto"/>
                <a:sym typeface="Roboto"/>
              </a:rPr>
              <a:t>As many will experience these attacks by 2025</a:t>
            </a:r>
            <a:endParaRPr/>
          </a:p>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FFFFFF"/>
              </a:solidFill>
              <a:latin typeface="Calibri"/>
              <a:ea typeface="Calibri"/>
              <a:cs typeface="Calibri"/>
              <a:sym typeface="Calibri"/>
            </a:endParaRPr>
          </a:p>
        </p:txBody>
      </p:sp>
      <p:sp>
        <p:nvSpPr>
          <p:cNvPr id="1283" name="Google Shape;1283;p65"/>
          <p:cNvSpPr txBox="1"/>
          <p:nvPr/>
        </p:nvSpPr>
        <p:spPr>
          <a:xfrm>
            <a:off x="9084257" y="3345365"/>
            <a:ext cx="2727542"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400"/>
              <a:buFont typeface="Roboto"/>
              <a:buNone/>
            </a:pPr>
            <a:r>
              <a:rPr lang="en" sz="1400" b="0" i="0" u="none" strike="noStrike" cap="none">
                <a:solidFill>
                  <a:srgbClr val="FFFFFF"/>
                </a:solidFill>
                <a:latin typeface="Roboto"/>
                <a:ea typeface="Roboto"/>
                <a:cs typeface="Roboto"/>
                <a:sym typeface="Roboto"/>
              </a:rPr>
              <a:t>Of attacks in 2020-2021 compromised code</a:t>
            </a:r>
            <a:endParaRPr/>
          </a:p>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FFFFFF"/>
              </a:solidFill>
              <a:latin typeface="Calibri"/>
              <a:ea typeface="Calibri"/>
              <a:cs typeface="Calibri"/>
              <a:sym typeface="Calibri"/>
            </a:endParaRPr>
          </a:p>
        </p:txBody>
      </p:sp>
      <p:sp>
        <p:nvSpPr>
          <p:cNvPr id="1284" name="Google Shape;1284;p65"/>
          <p:cNvSpPr txBox="1"/>
          <p:nvPr/>
        </p:nvSpPr>
        <p:spPr>
          <a:xfrm>
            <a:off x="9825236" y="4893117"/>
            <a:ext cx="2727542" cy="52322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FFFFFF"/>
              </a:buClr>
              <a:buSzPts val="1400"/>
              <a:buFont typeface="Roboto"/>
              <a:buNone/>
            </a:pPr>
            <a:r>
              <a:rPr lang="en" sz="1400" b="0" i="0" u="none" strike="noStrike" cap="none">
                <a:solidFill>
                  <a:srgbClr val="FFFFFF"/>
                </a:solidFill>
                <a:latin typeface="Roboto"/>
                <a:ea typeface="Roboto"/>
                <a:cs typeface="Roboto"/>
                <a:sym typeface="Roboto"/>
              </a:rPr>
              <a:t>Of organizations affected </a:t>
            </a:r>
            <a:endParaRPr/>
          </a:p>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FFFFFF"/>
              </a:solidFill>
              <a:latin typeface="Calibri"/>
              <a:ea typeface="Calibri"/>
              <a:cs typeface="Calibri"/>
              <a:sym typeface="Calibri"/>
            </a:endParaRPr>
          </a:p>
        </p:txBody>
      </p:sp>
      <p:sp>
        <p:nvSpPr>
          <p:cNvPr id="1285" name="Google Shape;1285;p65"/>
          <p:cNvSpPr/>
          <p:nvPr/>
        </p:nvSpPr>
        <p:spPr>
          <a:xfrm>
            <a:off x="6534150" y="6040759"/>
            <a:ext cx="405752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D8D8D8"/>
              </a:buClr>
              <a:buSzPts val="900"/>
              <a:buFont typeface="Helvetica Neue"/>
              <a:buNone/>
            </a:pPr>
            <a:r>
              <a:rPr lang="en" sz="900" b="0" i="0" u="none" strike="noStrike" cap="none">
                <a:solidFill>
                  <a:srgbClr val="D8D8D8"/>
                </a:solidFill>
                <a:latin typeface="Helvetica Neue"/>
                <a:ea typeface="Helvetica Neue"/>
                <a:cs typeface="Helvetica Neue"/>
                <a:sym typeface="Helvetica Neue"/>
              </a:rPr>
              <a:t>Gartner, How SW engineering leaders can mitigate software… 15 July 2021</a:t>
            </a:r>
            <a:endParaRPr/>
          </a:p>
          <a:p>
            <a:pPr marL="0" marR="0" lvl="0" indent="0" algn="l" rtl="0">
              <a:lnSpc>
                <a:spcPct val="100000"/>
              </a:lnSpc>
              <a:spcBef>
                <a:spcPts val="0"/>
              </a:spcBef>
              <a:spcAft>
                <a:spcPts val="0"/>
              </a:spcAft>
              <a:buClr>
                <a:srgbClr val="D8D8D8"/>
              </a:buClr>
              <a:buSzPts val="900"/>
              <a:buFont typeface="Helvetica Neue"/>
              <a:buNone/>
            </a:pPr>
            <a:r>
              <a:rPr lang="en" sz="900" b="0" i="0" u="none" strike="noStrike" cap="none">
                <a:solidFill>
                  <a:srgbClr val="D8D8D8"/>
                </a:solidFill>
                <a:latin typeface="Helvetica Neue"/>
                <a:ea typeface="Helvetica Neue"/>
                <a:cs typeface="Helvetica Neue"/>
                <a:sym typeface="Helvetica Neue"/>
              </a:rPr>
              <a:t>ENISA, Threat Landscape of Software Supply Chain attacks, July 2021</a:t>
            </a:r>
            <a:endParaRPr/>
          </a:p>
        </p:txBody>
      </p:sp>
      <p:pic>
        <p:nvPicPr>
          <p:cNvPr id="1286" name="Google Shape;1286;p65"/>
          <p:cNvPicPr preferRelativeResize="0"/>
          <p:nvPr/>
        </p:nvPicPr>
        <p:blipFill rotWithShape="1">
          <a:blip r:embed="rId5">
            <a:alphaModFix/>
          </a:blip>
          <a:srcRect/>
          <a:stretch/>
        </p:blipFill>
        <p:spPr>
          <a:xfrm>
            <a:off x="651025" y="2015712"/>
            <a:ext cx="4963960" cy="413663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2" name="Google Shape;1292;p66"/>
          <p:cNvSpPr/>
          <p:nvPr/>
        </p:nvSpPr>
        <p:spPr>
          <a:xfrm>
            <a:off x="7606470" y="2792204"/>
            <a:ext cx="3505561" cy="727199"/>
          </a:xfrm>
          <a:prstGeom prst="roundRect">
            <a:avLst>
              <a:gd name="adj" fmla="val 16667"/>
            </a:avLst>
          </a:prstGeom>
          <a:solidFill>
            <a:schemeClr val="lt1"/>
          </a:solid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293" name="Google Shape;1293;p66"/>
          <p:cNvSpPr/>
          <p:nvPr/>
        </p:nvSpPr>
        <p:spPr>
          <a:xfrm>
            <a:off x="6226932" y="2776084"/>
            <a:ext cx="851000" cy="727199"/>
          </a:xfrm>
          <a:prstGeom prst="roundRect">
            <a:avLst>
              <a:gd name="adj" fmla="val 16667"/>
            </a:avLst>
          </a:prstGeom>
          <a:solidFill>
            <a:schemeClr val="lt1"/>
          </a:solid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294" name="Google Shape;1294;p66"/>
          <p:cNvSpPr/>
          <p:nvPr/>
        </p:nvSpPr>
        <p:spPr>
          <a:xfrm>
            <a:off x="905162" y="2779900"/>
            <a:ext cx="4996621" cy="727199"/>
          </a:xfrm>
          <a:prstGeom prst="roundRect">
            <a:avLst>
              <a:gd name="adj" fmla="val 16667"/>
            </a:avLst>
          </a:prstGeom>
          <a:solidFill>
            <a:schemeClr val="lt1"/>
          </a:solid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295" name="Google Shape;1295;p66"/>
          <p:cNvSpPr txBox="1">
            <a:spLocks noGrp="1"/>
          </p:cNvSpPr>
          <p:nvPr>
            <p:ph type="title"/>
          </p:nvPr>
        </p:nvSpPr>
        <p:spPr>
          <a:xfrm>
            <a:off x="378263" y="213008"/>
            <a:ext cx="10961316" cy="553998"/>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rgbClr val="2BB3EE"/>
              </a:buClr>
              <a:buSzPts val="4000"/>
              <a:buFont typeface="Roboto"/>
              <a:buNone/>
            </a:pPr>
            <a:r>
              <a:rPr lang="en" dirty="0"/>
              <a:t>Software Supply Chain – The Risks</a:t>
            </a:r>
            <a:endParaRPr dirty="0"/>
          </a:p>
        </p:txBody>
      </p:sp>
      <p:sp>
        <p:nvSpPr>
          <p:cNvPr id="1296" name="Google Shape;1296;p66"/>
          <p:cNvSpPr/>
          <p:nvPr/>
        </p:nvSpPr>
        <p:spPr>
          <a:xfrm>
            <a:off x="5463183" y="4752340"/>
            <a:ext cx="1027112" cy="1025525"/>
          </a:xfrm>
          <a:prstGeom prst="roundRect">
            <a:avLst>
              <a:gd name="adj" fmla="val 16667"/>
            </a:avLst>
          </a:prstGeom>
          <a:solidFill>
            <a:schemeClr val="lt1"/>
          </a:solid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297" name="Google Shape;1297;p66"/>
          <p:cNvSpPr txBox="1"/>
          <p:nvPr/>
        </p:nvSpPr>
        <p:spPr>
          <a:xfrm>
            <a:off x="4730845" y="5780443"/>
            <a:ext cx="2506662" cy="393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2400" b="1" i="0" u="none" strike="noStrike" cap="none">
                <a:solidFill>
                  <a:srgbClr val="2F6CA4"/>
                </a:solidFill>
                <a:latin typeface="Calibri"/>
                <a:ea typeface="Calibri"/>
                <a:cs typeface="Calibri"/>
                <a:sym typeface="Calibri"/>
              </a:rPr>
              <a:t>Developer</a:t>
            </a:r>
            <a:endParaRPr/>
          </a:p>
        </p:txBody>
      </p:sp>
      <p:pic>
        <p:nvPicPr>
          <p:cNvPr id="1298" name="Google Shape;1298;p66"/>
          <p:cNvPicPr preferRelativeResize="0"/>
          <p:nvPr/>
        </p:nvPicPr>
        <p:blipFill rotWithShape="1">
          <a:blip r:embed="rId3">
            <a:alphaModFix/>
          </a:blip>
          <a:srcRect/>
          <a:stretch/>
        </p:blipFill>
        <p:spPr>
          <a:xfrm>
            <a:off x="5690195" y="4879340"/>
            <a:ext cx="600075" cy="730250"/>
          </a:xfrm>
          <a:prstGeom prst="rect">
            <a:avLst/>
          </a:prstGeom>
          <a:noFill/>
          <a:ln>
            <a:noFill/>
          </a:ln>
        </p:spPr>
      </p:pic>
      <p:sp>
        <p:nvSpPr>
          <p:cNvPr id="1299" name="Google Shape;1299;p66"/>
          <p:cNvSpPr/>
          <p:nvPr/>
        </p:nvSpPr>
        <p:spPr>
          <a:xfrm>
            <a:off x="9268287" y="6312023"/>
            <a:ext cx="2325950" cy="3329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00" name="Google Shape;1300;p66"/>
          <p:cNvSpPr/>
          <p:nvPr/>
        </p:nvSpPr>
        <p:spPr>
          <a:xfrm>
            <a:off x="9793549" y="5487880"/>
            <a:ext cx="2325950" cy="33296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1301" name="Google Shape;1301;p66"/>
          <p:cNvCxnSpPr/>
          <p:nvPr/>
        </p:nvCxnSpPr>
        <p:spPr>
          <a:xfrm rot="10800000">
            <a:off x="3500582" y="5609590"/>
            <a:ext cx="1962603" cy="0"/>
          </a:xfrm>
          <a:prstGeom prst="straightConnector1">
            <a:avLst/>
          </a:prstGeom>
          <a:noFill/>
          <a:ln w="28575" cap="flat" cmpd="sng">
            <a:solidFill>
              <a:srgbClr val="FF0000"/>
            </a:solidFill>
            <a:prstDash val="solid"/>
            <a:miter lim="800000"/>
            <a:headEnd type="none" w="sm" len="sm"/>
            <a:tailEnd type="triangle" w="med" len="med"/>
          </a:ln>
        </p:spPr>
      </p:cxnSp>
      <p:cxnSp>
        <p:nvCxnSpPr>
          <p:cNvPr id="1302" name="Google Shape;1302;p66"/>
          <p:cNvCxnSpPr/>
          <p:nvPr/>
        </p:nvCxnSpPr>
        <p:spPr>
          <a:xfrm>
            <a:off x="6499173" y="5609590"/>
            <a:ext cx="1876732" cy="0"/>
          </a:xfrm>
          <a:prstGeom prst="straightConnector1">
            <a:avLst/>
          </a:prstGeom>
          <a:noFill/>
          <a:ln w="28575" cap="flat" cmpd="sng">
            <a:solidFill>
              <a:srgbClr val="FF0000"/>
            </a:solidFill>
            <a:prstDash val="solid"/>
            <a:miter lim="800000"/>
            <a:headEnd type="none" w="sm" len="sm"/>
            <a:tailEnd type="triangle" w="med" len="med"/>
          </a:ln>
        </p:spPr>
      </p:cxnSp>
      <p:sp>
        <p:nvSpPr>
          <p:cNvPr id="1303" name="Google Shape;1303;p66"/>
          <p:cNvSpPr/>
          <p:nvPr/>
        </p:nvSpPr>
        <p:spPr>
          <a:xfrm>
            <a:off x="2464407" y="5244465"/>
            <a:ext cx="1027112" cy="1025525"/>
          </a:xfrm>
          <a:prstGeom prst="roundRect">
            <a:avLst>
              <a:gd name="adj" fmla="val 16667"/>
            </a:avLst>
          </a:prstGeom>
          <a:solidFill>
            <a:schemeClr val="lt1"/>
          </a:solid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304" name="Google Shape;1304;p66"/>
          <p:cNvSpPr/>
          <p:nvPr/>
        </p:nvSpPr>
        <p:spPr>
          <a:xfrm>
            <a:off x="8391714" y="5244465"/>
            <a:ext cx="1027112" cy="1025525"/>
          </a:xfrm>
          <a:prstGeom prst="roundRect">
            <a:avLst>
              <a:gd name="adj" fmla="val 16667"/>
            </a:avLst>
          </a:prstGeom>
          <a:solidFill>
            <a:schemeClr val="lt1"/>
          </a:solid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305" name="Google Shape;1305;p66"/>
          <p:cNvSpPr txBox="1"/>
          <p:nvPr/>
        </p:nvSpPr>
        <p:spPr>
          <a:xfrm>
            <a:off x="1724632" y="6315457"/>
            <a:ext cx="2506662" cy="393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600" b="1" i="0" u="none" strike="noStrike" cap="none">
                <a:solidFill>
                  <a:srgbClr val="2F6CA4"/>
                </a:solidFill>
                <a:latin typeface="Calibri"/>
                <a:ea typeface="Calibri"/>
                <a:cs typeface="Calibri"/>
                <a:sym typeface="Calibri"/>
              </a:rPr>
              <a:t>Identity/Access</a:t>
            </a:r>
            <a:endParaRPr/>
          </a:p>
        </p:txBody>
      </p:sp>
      <p:sp>
        <p:nvSpPr>
          <p:cNvPr id="1306" name="Google Shape;1306;p66"/>
          <p:cNvSpPr txBox="1"/>
          <p:nvPr/>
        </p:nvSpPr>
        <p:spPr>
          <a:xfrm>
            <a:off x="7651939" y="6269990"/>
            <a:ext cx="2506662" cy="393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600" b="1" i="0" u="none" strike="noStrike" cap="none">
                <a:solidFill>
                  <a:srgbClr val="2F6CA4"/>
                </a:solidFill>
                <a:latin typeface="Calibri"/>
                <a:ea typeface="Calibri"/>
                <a:cs typeface="Calibri"/>
                <a:sym typeface="Calibri"/>
              </a:rPr>
              <a:t>Endpoint</a:t>
            </a:r>
            <a:endParaRPr/>
          </a:p>
        </p:txBody>
      </p:sp>
      <p:sp>
        <p:nvSpPr>
          <p:cNvPr id="1307" name="Google Shape;1307;p66"/>
          <p:cNvSpPr/>
          <p:nvPr/>
        </p:nvSpPr>
        <p:spPr>
          <a:xfrm>
            <a:off x="905162" y="2400923"/>
            <a:ext cx="10268165" cy="296862"/>
          </a:xfrm>
          <a:prstGeom prst="rect">
            <a:avLst/>
          </a:prstGeom>
          <a:gradFill>
            <a:gsLst>
              <a:gs pos="0">
                <a:schemeClr val="accent3"/>
              </a:gs>
              <a:gs pos="46000">
                <a:schemeClr val="accent3"/>
              </a:gs>
              <a:gs pos="100000">
                <a:srgbClr val="5087C2"/>
              </a:gs>
            </a:gsLst>
            <a:lin ang="10800000" scaled="0"/>
          </a:gra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None/>
            </a:pPr>
            <a:endParaRPr sz="1400" b="1" i="0" u="none" strike="noStrike" cap="none">
              <a:solidFill>
                <a:srgbClr val="0F2233"/>
              </a:solidFill>
              <a:latin typeface="Calibri"/>
              <a:ea typeface="Calibri"/>
              <a:cs typeface="Calibri"/>
              <a:sym typeface="Calibri"/>
            </a:endParaRPr>
          </a:p>
        </p:txBody>
      </p:sp>
      <p:sp>
        <p:nvSpPr>
          <p:cNvPr id="1308" name="Google Shape;1308;p66"/>
          <p:cNvSpPr/>
          <p:nvPr/>
        </p:nvSpPr>
        <p:spPr>
          <a:xfrm>
            <a:off x="5213336" y="2379992"/>
            <a:ext cx="2917825" cy="317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Test/Provision</a:t>
            </a:r>
            <a:endParaRPr/>
          </a:p>
        </p:txBody>
      </p:sp>
      <p:sp>
        <p:nvSpPr>
          <p:cNvPr id="1309" name="Google Shape;1309;p66"/>
          <p:cNvSpPr/>
          <p:nvPr/>
        </p:nvSpPr>
        <p:spPr>
          <a:xfrm>
            <a:off x="8597235" y="2389163"/>
            <a:ext cx="1331913" cy="317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Run /Operate</a:t>
            </a:r>
            <a:endParaRPr/>
          </a:p>
        </p:txBody>
      </p:sp>
      <p:sp>
        <p:nvSpPr>
          <p:cNvPr id="1310" name="Google Shape;1310;p66"/>
          <p:cNvSpPr/>
          <p:nvPr/>
        </p:nvSpPr>
        <p:spPr>
          <a:xfrm>
            <a:off x="2812405" y="2388869"/>
            <a:ext cx="1512887" cy="3175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400" b="1" i="0" u="none" strike="noStrike" cap="none">
                <a:solidFill>
                  <a:srgbClr val="FFFFFF"/>
                </a:solidFill>
                <a:latin typeface="Calibri"/>
                <a:ea typeface="Calibri"/>
                <a:cs typeface="Calibri"/>
                <a:sym typeface="Calibri"/>
              </a:rPr>
              <a:t>Build</a:t>
            </a:r>
            <a:endParaRPr/>
          </a:p>
        </p:txBody>
      </p:sp>
      <p:sp>
        <p:nvSpPr>
          <p:cNvPr id="1311" name="Google Shape;1311;p66"/>
          <p:cNvSpPr/>
          <p:nvPr/>
        </p:nvSpPr>
        <p:spPr>
          <a:xfrm>
            <a:off x="5566767" y="2433949"/>
            <a:ext cx="365125" cy="215900"/>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350" b="0" i="0" u="none" strike="noStrike" cap="none">
              <a:solidFill>
                <a:srgbClr val="FFFFFF"/>
              </a:solidFill>
              <a:latin typeface="Calibri"/>
              <a:ea typeface="Calibri"/>
              <a:cs typeface="Calibri"/>
              <a:sym typeface="Calibri"/>
            </a:endParaRPr>
          </a:p>
        </p:txBody>
      </p:sp>
      <p:sp>
        <p:nvSpPr>
          <p:cNvPr id="1312" name="Google Shape;1312;p66"/>
          <p:cNvSpPr/>
          <p:nvPr/>
        </p:nvSpPr>
        <p:spPr>
          <a:xfrm>
            <a:off x="7414963" y="2444486"/>
            <a:ext cx="365125" cy="215900"/>
          </a:xfrm>
          <a:prstGeom prst="rightArrow">
            <a:avLst>
              <a:gd name="adj1" fmla="val 50000"/>
              <a:gd name="adj2" fmla="val 50000"/>
            </a:avLst>
          </a:prstGeom>
          <a:solidFill>
            <a:schemeClr val="lt1"/>
          </a:solid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endParaRPr sz="350" b="0" i="0" u="none" strike="noStrike" cap="none">
              <a:solidFill>
                <a:srgbClr val="FFFFFF"/>
              </a:solidFill>
              <a:latin typeface="Calibri"/>
              <a:ea typeface="Calibri"/>
              <a:cs typeface="Calibri"/>
              <a:sym typeface="Calibri"/>
            </a:endParaRPr>
          </a:p>
        </p:txBody>
      </p:sp>
      <p:sp>
        <p:nvSpPr>
          <p:cNvPr id="1313" name="Google Shape;1313;p66"/>
          <p:cNvSpPr txBox="1"/>
          <p:nvPr/>
        </p:nvSpPr>
        <p:spPr>
          <a:xfrm>
            <a:off x="1855370" y="3424568"/>
            <a:ext cx="1174750" cy="4032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i="0" u="none" strike="noStrike" cap="none">
                <a:solidFill>
                  <a:srgbClr val="2F6CA4"/>
                </a:solidFill>
                <a:latin typeface="Arial"/>
                <a:ea typeface="Arial"/>
                <a:cs typeface="Arial"/>
                <a:sym typeface="Arial"/>
              </a:rPr>
              <a:t>Git</a:t>
            </a:r>
            <a:endParaRPr/>
          </a:p>
        </p:txBody>
      </p:sp>
      <p:sp>
        <p:nvSpPr>
          <p:cNvPr id="1314" name="Google Shape;1314;p66"/>
          <p:cNvSpPr txBox="1"/>
          <p:nvPr/>
        </p:nvSpPr>
        <p:spPr>
          <a:xfrm>
            <a:off x="3606824" y="3424568"/>
            <a:ext cx="1174750" cy="4032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i="0" u="none" strike="noStrike" cap="none">
                <a:solidFill>
                  <a:srgbClr val="2F6CA4"/>
                </a:solidFill>
                <a:latin typeface="Arial"/>
                <a:ea typeface="Arial"/>
                <a:cs typeface="Arial"/>
                <a:sym typeface="Arial"/>
              </a:rPr>
              <a:t>CI/CD Tools</a:t>
            </a:r>
            <a:endParaRPr/>
          </a:p>
        </p:txBody>
      </p:sp>
      <p:sp>
        <p:nvSpPr>
          <p:cNvPr id="1315" name="Google Shape;1315;p66"/>
          <p:cNvSpPr txBox="1"/>
          <p:nvPr/>
        </p:nvSpPr>
        <p:spPr>
          <a:xfrm>
            <a:off x="2635615" y="3424568"/>
            <a:ext cx="1174750" cy="4032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i="0" u="none" strike="noStrike" cap="none">
                <a:solidFill>
                  <a:srgbClr val="2F6CA4"/>
                </a:solidFill>
                <a:latin typeface="Arial"/>
                <a:ea typeface="Arial"/>
                <a:cs typeface="Arial"/>
                <a:sym typeface="Arial"/>
              </a:rPr>
              <a:t>Code</a:t>
            </a:r>
            <a:endParaRPr/>
          </a:p>
        </p:txBody>
      </p:sp>
      <p:sp>
        <p:nvSpPr>
          <p:cNvPr id="1316" name="Google Shape;1316;p66"/>
          <p:cNvSpPr txBox="1"/>
          <p:nvPr/>
        </p:nvSpPr>
        <p:spPr>
          <a:xfrm>
            <a:off x="6089398" y="3433811"/>
            <a:ext cx="1174750" cy="4032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i="0" u="none" strike="noStrike" cap="none">
                <a:solidFill>
                  <a:srgbClr val="2F6CA4"/>
                </a:solidFill>
                <a:latin typeface="Arial"/>
                <a:ea typeface="Arial"/>
                <a:cs typeface="Arial"/>
                <a:sym typeface="Arial"/>
              </a:rPr>
              <a:t>Automation </a:t>
            </a:r>
            <a:endParaRPr/>
          </a:p>
        </p:txBody>
      </p:sp>
      <p:sp>
        <p:nvSpPr>
          <p:cNvPr id="1317" name="Google Shape;1317;p66"/>
          <p:cNvSpPr txBox="1"/>
          <p:nvPr/>
        </p:nvSpPr>
        <p:spPr>
          <a:xfrm>
            <a:off x="9839144" y="3442897"/>
            <a:ext cx="1173163" cy="4032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i="0" u="none" strike="noStrike" cap="none">
                <a:solidFill>
                  <a:srgbClr val="2F6CA4"/>
                </a:solidFill>
                <a:latin typeface="Arial"/>
                <a:ea typeface="Arial"/>
                <a:cs typeface="Arial"/>
                <a:sym typeface="Arial"/>
              </a:rPr>
              <a:t>Native Cloud</a:t>
            </a:r>
            <a:endParaRPr/>
          </a:p>
        </p:txBody>
      </p:sp>
      <p:sp>
        <p:nvSpPr>
          <p:cNvPr id="1318" name="Google Shape;1318;p66"/>
          <p:cNvSpPr txBox="1"/>
          <p:nvPr/>
        </p:nvSpPr>
        <p:spPr>
          <a:xfrm>
            <a:off x="8689937" y="3442897"/>
            <a:ext cx="1174750" cy="4032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i="0" u="none" strike="noStrike" cap="none">
                <a:solidFill>
                  <a:srgbClr val="2F6CA4"/>
                </a:solidFill>
                <a:latin typeface="Arial"/>
                <a:ea typeface="Arial"/>
                <a:cs typeface="Arial"/>
                <a:sym typeface="Arial"/>
              </a:rPr>
              <a:t>Hybrid</a:t>
            </a:r>
            <a:endParaRPr/>
          </a:p>
        </p:txBody>
      </p:sp>
      <p:sp>
        <p:nvSpPr>
          <p:cNvPr id="1319" name="Google Shape;1319;p66"/>
          <p:cNvSpPr txBox="1"/>
          <p:nvPr/>
        </p:nvSpPr>
        <p:spPr>
          <a:xfrm>
            <a:off x="7534094" y="3442897"/>
            <a:ext cx="1174750" cy="4032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i="0" u="none" strike="noStrike" cap="none">
                <a:solidFill>
                  <a:srgbClr val="2F6CA4"/>
                </a:solidFill>
                <a:latin typeface="Arial"/>
                <a:ea typeface="Arial"/>
                <a:cs typeface="Arial"/>
                <a:sym typeface="Arial"/>
              </a:rPr>
              <a:t>Containers</a:t>
            </a:r>
            <a:endParaRPr/>
          </a:p>
        </p:txBody>
      </p:sp>
      <p:sp>
        <p:nvSpPr>
          <p:cNvPr id="1320" name="Google Shape;1320;p66"/>
          <p:cNvSpPr txBox="1"/>
          <p:nvPr/>
        </p:nvSpPr>
        <p:spPr>
          <a:xfrm>
            <a:off x="4681035" y="3433446"/>
            <a:ext cx="1174750" cy="4032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i="0" u="none" strike="noStrike" cap="none">
                <a:solidFill>
                  <a:srgbClr val="2F6CA4"/>
                </a:solidFill>
                <a:latin typeface="Arial"/>
                <a:ea typeface="Arial"/>
                <a:cs typeface="Arial"/>
                <a:sym typeface="Arial"/>
              </a:rPr>
              <a:t>Artifact Repo</a:t>
            </a:r>
            <a:endParaRPr/>
          </a:p>
        </p:txBody>
      </p:sp>
      <p:pic>
        <p:nvPicPr>
          <p:cNvPr id="1321" name="Google Shape;1321;p66"/>
          <p:cNvPicPr preferRelativeResize="0"/>
          <p:nvPr/>
        </p:nvPicPr>
        <p:blipFill rotWithShape="1">
          <a:blip r:embed="rId4">
            <a:alphaModFix/>
          </a:blip>
          <a:srcRect/>
          <a:stretch/>
        </p:blipFill>
        <p:spPr>
          <a:xfrm>
            <a:off x="2190332" y="2856243"/>
            <a:ext cx="533400" cy="531812"/>
          </a:xfrm>
          <a:prstGeom prst="rect">
            <a:avLst/>
          </a:prstGeom>
          <a:noFill/>
          <a:ln>
            <a:noFill/>
          </a:ln>
        </p:spPr>
      </p:pic>
      <p:pic>
        <p:nvPicPr>
          <p:cNvPr id="1322" name="Google Shape;1322;p66"/>
          <p:cNvPicPr preferRelativeResize="0"/>
          <p:nvPr/>
        </p:nvPicPr>
        <p:blipFill rotWithShape="1">
          <a:blip r:embed="rId5">
            <a:alphaModFix/>
          </a:blip>
          <a:srcRect/>
          <a:stretch/>
        </p:blipFill>
        <p:spPr>
          <a:xfrm>
            <a:off x="3790974" y="2902280"/>
            <a:ext cx="857250" cy="438150"/>
          </a:xfrm>
          <a:prstGeom prst="rect">
            <a:avLst/>
          </a:prstGeom>
          <a:noFill/>
          <a:ln>
            <a:noFill/>
          </a:ln>
        </p:spPr>
      </p:pic>
      <p:pic>
        <p:nvPicPr>
          <p:cNvPr id="1323" name="Google Shape;1323;p66"/>
          <p:cNvPicPr preferRelativeResize="0"/>
          <p:nvPr/>
        </p:nvPicPr>
        <p:blipFill rotWithShape="1">
          <a:blip r:embed="rId6">
            <a:alphaModFix/>
          </a:blip>
          <a:srcRect/>
          <a:stretch/>
        </p:blipFill>
        <p:spPr>
          <a:xfrm>
            <a:off x="3005502" y="2897518"/>
            <a:ext cx="477838" cy="449262"/>
          </a:xfrm>
          <a:prstGeom prst="rect">
            <a:avLst/>
          </a:prstGeom>
          <a:noFill/>
          <a:ln>
            <a:noFill/>
          </a:ln>
        </p:spPr>
      </p:pic>
      <p:pic>
        <p:nvPicPr>
          <p:cNvPr id="1324" name="Google Shape;1324;p66"/>
          <p:cNvPicPr preferRelativeResize="0"/>
          <p:nvPr/>
        </p:nvPicPr>
        <p:blipFill rotWithShape="1">
          <a:blip r:embed="rId7">
            <a:alphaModFix/>
          </a:blip>
          <a:srcRect/>
          <a:stretch/>
        </p:blipFill>
        <p:spPr>
          <a:xfrm>
            <a:off x="6340223" y="2857548"/>
            <a:ext cx="644525" cy="547688"/>
          </a:xfrm>
          <a:prstGeom prst="rect">
            <a:avLst/>
          </a:prstGeom>
          <a:noFill/>
          <a:ln>
            <a:noFill/>
          </a:ln>
        </p:spPr>
      </p:pic>
      <p:pic>
        <p:nvPicPr>
          <p:cNvPr id="1325" name="Google Shape;1325;p66"/>
          <p:cNvPicPr preferRelativeResize="0"/>
          <p:nvPr/>
        </p:nvPicPr>
        <p:blipFill rotWithShape="1">
          <a:blip r:embed="rId8">
            <a:alphaModFix/>
          </a:blip>
          <a:srcRect/>
          <a:stretch/>
        </p:blipFill>
        <p:spPr>
          <a:xfrm>
            <a:off x="10050282" y="2888859"/>
            <a:ext cx="747712" cy="501650"/>
          </a:xfrm>
          <a:prstGeom prst="rect">
            <a:avLst/>
          </a:prstGeom>
          <a:noFill/>
          <a:ln>
            <a:noFill/>
          </a:ln>
        </p:spPr>
      </p:pic>
      <p:pic>
        <p:nvPicPr>
          <p:cNvPr id="1326" name="Google Shape;1326;p66"/>
          <p:cNvPicPr preferRelativeResize="0"/>
          <p:nvPr/>
        </p:nvPicPr>
        <p:blipFill rotWithShape="1">
          <a:blip r:embed="rId9">
            <a:alphaModFix/>
          </a:blip>
          <a:srcRect/>
          <a:stretch/>
        </p:blipFill>
        <p:spPr>
          <a:xfrm>
            <a:off x="8929492" y="2820670"/>
            <a:ext cx="706451" cy="661913"/>
          </a:xfrm>
          <a:prstGeom prst="rect">
            <a:avLst/>
          </a:prstGeom>
          <a:noFill/>
          <a:ln>
            <a:noFill/>
          </a:ln>
        </p:spPr>
      </p:pic>
      <p:pic>
        <p:nvPicPr>
          <p:cNvPr id="1327" name="Google Shape;1327;p66"/>
          <p:cNvPicPr preferRelativeResize="0"/>
          <p:nvPr/>
        </p:nvPicPr>
        <p:blipFill rotWithShape="1">
          <a:blip r:embed="rId10">
            <a:alphaModFix/>
          </a:blip>
          <a:srcRect/>
          <a:stretch/>
        </p:blipFill>
        <p:spPr>
          <a:xfrm>
            <a:off x="7850007" y="2798372"/>
            <a:ext cx="581025" cy="682625"/>
          </a:xfrm>
          <a:prstGeom prst="rect">
            <a:avLst/>
          </a:prstGeom>
          <a:noFill/>
          <a:ln>
            <a:noFill/>
          </a:ln>
        </p:spPr>
      </p:pic>
      <p:pic>
        <p:nvPicPr>
          <p:cNvPr id="1328" name="Google Shape;1328;p66"/>
          <p:cNvPicPr preferRelativeResize="0"/>
          <p:nvPr/>
        </p:nvPicPr>
        <p:blipFill rotWithShape="1">
          <a:blip r:embed="rId11">
            <a:alphaModFix/>
          </a:blip>
          <a:srcRect/>
          <a:stretch/>
        </p:blipFill>
        <p:spPr>
          <a:xfrm>
            <a:off x="4968787" y="2820671"/>
            <a:ext cx="544513" cy="620712"/>
          </a:xfrm>
          <a:prstGeom prst="rect">
            <a:avLst/>
          </a:prstGeom>
          <a:noFill/>
          <a:ln>
            <a:noFill/>
          </a:ln>
        </p:spPr>
      </p:pic>
      <p:sp>
        <p:nvSpPr>
          <p:cNvPr id="1329" name="Google Shape;1329;p66"/>
          <p:cNvSpPr txBox="1"/>
          <p:nvPr/>
        </p:nvSpPr>
        <p:spPr>
          <a:xfrm>
            <a:off x="-81112" y="5047615"/>
            <a:ext cx="2506662" cy="393700"/>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Weak authentication</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Authentication fatigue</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Lack of credential rotation</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Lack of audit</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Over-permissioning</a:t>
            </a:r>
            <a:endParaRPr sz="14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330" name="Google Shape;1330;p66"/>
          <p:cNvSpPr txBox="1"/>
          <p:nvPr/>
        </p:nvSpPr>
        <p:spPr>
          <a:xfrm>
            <a:off x="9491124" y="5047615"/>
            <a:ext cx="2506662" cy="393700"/>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Local admin rights</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Credential theft risk</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High variability of unknown applications</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Relaxed security policy</a:t>
            </a:r>
            <a:endParaRPr/>
          </a:p>
          <a:p>
            <a:pPr marL="285750" marR="0" lvl="0" indent="-196850" algn="ctr" rtl="0">
              <a:spcBef>
                <a:spcPts val="0"/>
              </a:spcBef>
              <a:spcAft>
                <a:spcPts val="0"/>
              </a:spcAft>
              <a:buClr>
                <a:schemeClr val="dk1"/>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331" name="Google Shape;1331;p66"/>
          <p:cNvSpPr txBox="1"/>
          <p:nvPr/>
        </p:nvSpPr>
        <p:spPr>
          <a:xfrm>
            <a:off x="1068697" y="3434369"/>
            <a:ext cx="1174750" cy="4032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1" i="0" u="none" strike="noStrike" cap="none">
                <a:solidFill>
                  <a:srgbClr val="2F6CA4"/>
                </a:solidFill>
                <a:latin typeface="Arial"/>
                <a:ea typeface="Arial"/>
                <a:cs typeface="Arial"/>
                <a:sym typeface="Arial"/>
              </a:rPr>
              <a:t>Open Source</a:t>
            </a:r>
            <a:endParaRPr/>
          </a:p>
        </p:txBody>
      </p:sp>
      <p:pic>
        <p:nvPicPr>
          <p:cNvPr id="1332" name="Google Shape;1332;p66"/>
          <p:cNvPicPr preferRelativeResize="0"/>
          <p:nvPr/>
        </p:nvPicPr>
        <p:blipFill rotWithShape="1">
          <a:blip r:embed="rId12">
            <a:alphaModFix/>
          </a:blip>
          <a:srcRect/>
          <a:stretch/>
        </p:blipFill>
        <p:spPr>
          <a:xfrm>
            <a:off x="1429060" y="2881919"/>
            <a:ext cx="531812" cy="498475"/>
          </a:xfrm>
          <a:prstGeom prst="rect">
            <a:avLst/>
          </a:prstGeom>
          <a:noFill/>
          <a:ln>
            <a:noFill/>
          </a:ln>
        </p:spPr>
      </p:pic>
      <p:sp>
        <p:nvSpPr>
          <p:cNvPr id="1333" name="Google Shape;1333;p66"/>
          <p:cNvSpPr txBox="1"/>
          <p:nvPr/>
        </p:nvSpPr>
        <p:spPr>
          <a:xfrm>
            <a:off x="1105618" y="1026590"/>
            <a:ext cx="4771802" cy="393700"/>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Exposed Credentials</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Code Injection</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Malicious Use of Interactive Access</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Code Theft</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Code Tampering</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Compromised OSS</a:t>
            </a:r>
            <a:endParaRPr/>
          </a:p>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cxnSp>
        <p:nvCxnSpPr>
          <p:cNvPr id="1334" name="Google Shape;1334;p66"/>
          <p:cNvCxnSpPr>
            <a:stCxn id="1296" idx="0"/>
          </p:cNvCxnSpPr>
          <p:nvPr/>
        </p:nvCxnSpPr>
        <p:spPr>
          <a:xfrm rot="10800000">
            <a:off x="5974039" y="4131040"/>
            <a:ext cx="2700" cy="621300"/>
          </a:xfrm>
          <a:prstGeom prst="straightConnector1">
            <a:avLst/>
          </a:prstGeom>
          <a:noFill/>
          <a:ln w="28575" cap="flat" cmpd="sng">
            <a:solidFill>
              <a:srgbClr val="FF0000"/>
            </a:solidFill>
            <a:prstDash val="solid"/>
            <a:miter lim="800000"/>
            <a:headEnd type="none" w="sm" len="sm"/>
            <a:tailEnd type="triangle" w="med" len="med"/>
          </a:ln>
        </p:spPr>
      </p:cxnSp>
      <p:sp>
        <p:nvSpPr>
          <p:cNvPr id="1335" name="Google Shape;1335;p66"/>
          <p:cNvSpPr txBox="1"/>
          <p:nvPr/>
        </p:nvSpPr>
        <p:spPr>
          <a:xfrm>
            <a:off x="5371129" y="1209822"/>
            <a:ext cx="2415105" cy="393700"/>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Exposed Credentials</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Injected Code, Artifacts, Malware</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Rogue Scripts</a:t>
            </a:r>
            <a:endParaRPr/>
          </a:p>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sp>
        <p:nvSpPr>
          <p:cNvPr id="1336" name="Google Shape;1336;p66"/>
          <p:cNvSpPr txBox="1"/>
          <p:nvPr/>
        </p:nvSpPr>
        <p:spPr>
          <a:xfrm>
            <a:off x="7865225" y="967504"/>
            <a:ext cx="2795931" cy="393700"/>
          </a:xfrm>
          <a:prstGeom prst="rect">
            <a:avLst/>
          </a:prstGeom>
          <a:noFill/>
          <a:ln>
            <a:noFill/>
          </a:ln>
        </p:spPr>
        <p:txBody>
          <a:bodyPr spcFirstLastPara="1" wrap="square" lIns="91425" tIns="45700" rIns="91425" bIns="45700" anchor="t" anchorCtr="0">
            <a:noAutofit/>
          </a:bodyPr>
          <a:lstStyle/>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Exposed Credentials</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Injected Malware</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Stolen Access Keys</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Hijacked Compute/Resources</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Exposed Data</a:t>
            </a:r>
            <a:endParaRPr/>
          </a:p>
          <a:p>
            <a:pPr marL="285750" marR="0" lvl="0" indent="-285750" algn="ctr" rtl="0">
              <a:spcBef>
                <a:spcPts val="0"/>
              </a:spcBef>
              <a:spcAft>
                <a:spcPts val="0"/>
              </a:spcAft>
              <a:buClr>
                <a:schemeClr val="dk1"/>
              </a:buClr>
              <a:buSzPts val="1400"/>
              <a:buFont typeface="Arial"/>
              <a:buChar char="•"/>
            </a:pPr>
            <a:r>
              <a:rPr lang="en" sz="1400" b="0" i="0" u="none" strike="noStrike" cap="none">
                <a:solidFill>
                  <a:schemeClr val="dk1"/>
                </a:solidFill>
                <a:latin typeface="Calibri"/>
                <a:ea typeface="Calibri"/>
                <a:cs typeface="Calibri"/>
                <a:sym typeface="Calibri"/>
              </a:rPr>
              <a:t>Stolen IP</a:t>
            </a:r>
            <a:endParaRPr/>
          </a:p>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1337" name="Google Shape;1337;p66" descr="A black rectangle with a black background&#10;&#10;Description automatically generated with low confidence"/>
          <p:cNvPicPr preferRelativeResize="0"/>
          <p:nvPr/>
        </p:nvPicPr>
        <p:blipFill rotWithShape="1">
          <a:blip r:embed="rId13">
            <a:alphaModFix/>
          </a:blip>
          <a:srcRect/>
          <a:stretch/>
        </p:blipFill>
        <p:spPr>
          <a:xfrm>
            <a:off x="2659926" y="5431386"/>
            <a:ext cx="691151" cy="692957"/>
          </a:xfrm>
          <a:prstGeom prst="rect">
            <a:avLst/>
          </a:prstGeom>
          <a:noFill/>
          <a:ln>
            <a:noFill/>
          </a:ln>
        </p:spPr>
      </p:pic>
      <p:pic>
        <p:nvPicPr>
          <p:cNvPr id="1338" name="Google Shape;1338;p66" descr="Shape&#10;&#10;Description automatically generated with medium confidence"/>
          <p:cNvPicPr preferRelativeResize="0"/>
          <p:nvPr/>
        </p:nvPicPr>
        <p:blipFill rotWithShape="1">
          <a:blip r:embed="rId14">
            <a:alphaModFix/>
          </a:blip>
          <a:srcRect/>
          <a:stretch/>
        </p:blipFill>
        <p:spPr>
          <a:xfrm>
            <a:off x="8554803" y="5441315"/>
            <a:ext cx="713484" cy="5476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31A2E-3E9A-E149-861F-1605233E0799}"/>
              </a:ext>
            </a:extLst>
          </p:cNvPr>
          <p:cNvSpPr>
            <a:spLocks noGrp="1"/>
          </p:cNvSpPr>
          <p:nvPr>
            <p:ph type="title"/>
          </p:nvPr>
        </p:nvSpPr>
        <p:spPr/>
        <p:txBody>
          <a:bodyPr/>
          <a:lstStyle/>
          <a:p>
            <a:r>
              <a:rPr lang="en-US" dirty="0"/>
              <a:t>Useful Concepts</a:t>
            </a:r>
          </a:p>
        </p:txBody>
      </p:sp>
      <p:sp>
        <p:nvSpPr>
          <p:cNvPr id="5" name="Subtitle 4">
            <a:extLst>
              <a:ext uri="{FF2B5EF4-FFF2-40B4-BE49-F238E27FC236}">
                <a16:creationId xmlns:a16="http://schemas.microsoft.com/office/drawing/2014/main" id="{27005554-7D6B-5E49-A6FE-32BFC2B161AB}"/>
              </a:ext>
            </a:extLst>
          </p:cNvPr>
          <p:cNvSpPr>
            <a:spLocks noGrp="1"/>
          </p:cNvSpPr>
          <p:nvPr>
            <p:ph idx="1"/>
          </p:nvPr>
        </p:nvSpPr>
        <p:spPr>
          <a:xfrm>
            <a:off x="600205" y="1622323"/>
            <a:ext cx="10986369" cy="4149211"/>
          </a:xfrm>
        </p:spPr>
        <p:txBody>
          <a:bodyPr>
            <a:normAutofit/>
          </a:bodyPr>
          <a:lstStyle/>
          <a:p>
            <a:r>
              <a:rPr lang="en-US" dirty="0"/>
              <a:t>SEP Risk Assessment Model</a:t>
            </a:r>
          </a:p>
          <a:p>
            <a:endParaRPr lang="en-US" dirty="0"/>
          </a:p>
          <a:p>
            <a:endParaRPr lang="en-US" dirty="0"/>
          </a:p>
          <a:p>
            <a:endParaRPr lang="en-US" dirty="0"/>
          </a:p>
          <a:p>
            <a:r>
              <a:rPr lang="en-US" dirty="0"/>
              <a:t>Segregation of Duties</a:t>
            </a:r>
          </a:p>
          <a:p>
            <a:endParaRPr lang="en-US" dirty="0"/>
          </a:p>
          <a:p>
            <a:endParaRPr lang="en-US" dirty="0"/>
          </a:p>
          <a:p>
            <a:endParaRPr lang="en-US" dirty="0"/>
          </a:p>
          <a:p>
            <a:endParaRPr lang="en-US" dirty="0"/>
          </a:p>
          <a:p>
            <a:r>
              <a:rPr lang="en-US" dirty="0"/>
              <a:t>Least Privilege</a:t>
            </a:r>
          </a:p>
        </p:txBody>
      </p:sp>
      <p:sp>
        <p:nvSpPr>
          <p:cNvPr id="8" name="TextBox 7">
            <a:extLst>
              <a:ext uri="{FF2B5EF4-FFF2-40B4-BE49-F238E27FC236}">
                <a16:creationId xmlns:a16="http://schemas.microsoft.com/office/drawing/2014/main" id="{CAA138A5-1D4C-F44E-B55A-A5B776917093}"/>
              </a:ext>
            </a:extLst>
          </p:cNvPr>
          <p:cNvSpPr txBox="1"/>
          <p:nvPr/>
        </p:nvSpPr>
        <p:spPr>
          <a:xfrm>
            <a:off x="1334475" y="3429000"/>
            <a:ext cx="6133125" cy="92333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An internal control designed to prevent error and fraud by ensuring that at least two individuals are responsible for the separate parts of any task.</a:t>
            </a:r>
          </a:p>
        </p:txBody>
      </p:sp>
      <p:sp>
        <p:nvSpPr>
          <p:cNvPr id="9" name="TextBox 8">
            <a:extLst>
              <a:ext uri="{FF2B5EF4-FFF2-40B4-BE49-F238E27FC236}">
                <a16:creationId xmlns:a16="http://schemas.microsoft.com/office/drawing/2014/main" id="{49E8540E-2AA3-2042-A831-4ACA22C4C216}"/>
              </a:ext>
            </a:extLst>
          </p:cNvPr>
          <p:cNvSpPr txBox="1"/>
          <p:nvPr/>
        </p:nvSpPr>
        <p:spPr>
          <a:xfrm>
            <a:off x="1334475" y="2139800"/>
            <a:ext cx="6133125" cy="369332"/>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pPr algn="ctr"/>
            <a:r>
              <a:rPr lang="en-US" dirty="0"/>
              <a:t>Risk = Severity x Exposure x Probability (R = S x E x P)</a:t>
            </a:r>
          </a:p>
        </p:txBody>
      </p:sp>
      <p:sp>
        <p:nvSpPr>
          <p:cNvPr id="10" name="TextBox 9">
            <a:extLst>
              <a:ext uri="{FF2B5EF4-FFF2-40B4-BE49-F238E27FC236}">
                <a16:creationId xmlns:a16="http://schemas.microsoft.com/office/drawing/2014/main" id="{C40762C0-117E-E243-92F2-459FC3254FC2}"/>
              </a:ext>
            </a:extLst>
          </p:cNvPr>
          <p:cNvSpPr txBox="1"/>
          <p:nvPr/>
        </p:nvSpPr>
        <p:spPr>
          <a:xfrm>
            <a:off x="1334475" y="5179865"/>
            <a:ext cx="6133125" cy="92333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pPr marL="9525" lvl="2"/>
            <a:r>
              <a:rPr lang="en-US" dirty="0"/>
              <a:t>Only the minimum necessary rights should be assigned to a subject that requests access to a resource and should be in effect for the shortest duration necessary.</a:t>
            </a:r>
          </a:p>
        </p:txBody>
      </p:sp>
      <p:pic>
        <p:nvPicPr>
          <p:cNvPr id="3074" name="Picture 2">
            <a:extLst>
              <a:ext uri="{FF2B5EF4-FFF2-40B4-BE49-F238E27FC236}">
                <a16:creationId xmlns:a16="http://schemas.microsoft.com/office/drawing/2014/main" id="{C752A88D-CFDB-7345-8195-623B07E0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5526" y="3046964"/>
            <a:ext cx="3136490" cy="12999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31ECC10-8F8B-7645-AE73-D1E96C683E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52" b="10999"/>
          <a:stretch/>
        </p:blipFill>
        <p:spPr bwMode="auto">
          <a:xfrm>
            <a:off x="7895526" y="1209204"/>
            <a:ext cx="3135611" cy="12999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3B8B23B-E56E-9946-957D-59300B9525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5526" y="4886828"/>
            <a:ext cx="3136490" cy="121636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920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pic>
        <p:nvPicPr>
          <p:cNvPr id="1352" name="Google Shape;1352;p68"/>
          <p:cNvPicPr preferRelativeResize="0"/>
          <p:nvPr/>
        </p:nvPicPr>
        <p:blipFill>
          <a:blip r:embed="rId3">
            <a:alphaModFix/>
          </a:blip>
          <a:stretch>
            <a:fillRect/>
          </a:stretch>
        </p:blipFill>
        <p:spPr>
          <a:xfrm>
            <a:off x="3558475" y="1024125"/>
            <a:ext cx="8321649" cy="4965400"/>
          </a:xfrm>
          <a:prstGeom prst="rect">
            <a:avLst/>
          </a:prstGeom>
          <a:noFill/>
          <a:ln>
            <a:noFill/>
          </a:ln>
        </p:spPr>
      </p:pic>
      <p:sp>
        <p:nvSpPr>
          <p:cNvPr id="2" name="Title 1">
            <a:extLst>
              <a:ext uri="{FF2B5EF4-FFF2-40B4-BE49-F238E27FC236}">
                <a16:creationId xmlns:a16="http://schemas.microsoft.com/office/drawing/2014/main" id="{25C3F4E5-40BA-3C4E-A2E0-72605FD60A57}"/>
              </a:ext>
            </a:extLst>
          </p:cNvPr>
          <p:cNvSpPr>
            <a:spLocks noGrp="1"/>
          </p:cNvSpPr>
          <p:nvPr>
            <p:ph type="title"/>
          </p:nvPr>
        </p:nvSpPr>
        <p:spPr/>
        <p:txBody>
          <a:bodyPr/>
          <a:lstStyle/>
          <a:p>
            <a:r>
              <a:rPr lang="en-US" dirty="0">
                <a:sym typeface="Red Hat Text"/>
              </a:rPr>
              <a:t>NIST 800-161 Control Mappings</a:t>
            </a:r>
            <a:endParaRPr lang="en-US" dirty="0"/>
          </a:p>
        </p:txBody>
      </p:sp>
      <p:sp>
        <p:nvSpPr>
          <p:cNvPr id="1354" name="Google Shape;1354;p68"/>
          <p:cNvSpPr/>
          <p:nvPr/>
        </p:nvSpPr>
        <p:spPr>
          <a:xfrm>
            <a:off x="743752" y="5360130"/>
            <a:ext cx="4279392" cy="849549"/>
          </a:xfrm>
          <a:custGeom>
            <a:avLst/>
            <a:gdLst/>
            <a:ahLst/>
            <a:cxnLst/>
            <a:rect l="l" t="t" r="r" b="b"/>
            <a:pathLst>
              <a:path w="8229600" h="671580" extrusionOk="0">
                <a:moveTo>
                  <a:pt x="0" y="111932"/>
                </a:moveTo>
                <a:cubicBezTo>
                  <a:pt x="0" y="50114"/>
                  <a:pt x="50114" y="0"/>
                  <a:pt x="111932" y="0"/>
                </a:cubicBezTo>
                <a:lnTo>
                  <a:pt x="8117668" y="0"/>
                </a:lnTo>
                <a:cubicBezTo>
                  <a:pt x="8179486" y="0"/>
                  <a:pt x="8229600" y="50114"/>
                  <a:pt x="8229600" y="111932"/>
                </a:cubicBezTo>
                <a:lnTo>
                  <a:pt x="8229600" y="559648"/>
                </a:lnTo>
                <a:cubicBezTo>
                  <a:pt x="8229600" y="621466"/>
                  <a:pt x="8179486" y="671580"/>
                  <a:pt x="8117668" y="671580"/>
                </a:cubicBezTo>
                <a:lnTo>
                  <a:pt x="111932" y="671580"/>
                </a:lnTo>
                <a:cubicBezTo>
                  <a:pt x="50114" y="671580"/>
                  <a:pt x="0" y="621466"/>
                  <a:pt x="0" y="559648"/>
                </a:cubicBezTo>
                <a:lnTo>
                  <a:pt x="0" y="111932"/>
                </a:lnTo>
                <a:close/>
              </a:path>
            </a:pathLst>
          </a:custGeom>
          <a:solidFill>
            <a:schemeClr val="accent3"/>
          </a:solidFill>
          <a:ln w="25400" cap="flat" cmpd="sng">
            <a:solidFill>
              <a:schemeClr val="lt1"/>
            </a:solidFill>
            <a:prstDash val="solid"/>
            <a:round/>
            <a:headEnd type="none" w="sm" len="sm"/>
            <a:tailEnd type="none" w="sm" len="sm"/>
          </a:ln>
        </p:spPr>
        <p:txBody>
          <a:bodyPr spcFirstLastPara="1" wrap="square" lIns="139450" tIns="139450" rIns="139450" bIns="139450" anchor="ctr" anchorCtr="0">
            <a:noAutofit/>
          </a:bodyPr>
          <a:lstStyle/>
          <a:p>
            <a:pPr marL="0" marR="0" lvl="0" indent="0" algn="ctr" rtl="0">
              <a:lnSpc>
                <a:spcPct val="90000"/>
              </a:lnSpc>
              <a:spcBef>
                <a:spcPts val="0"/>
              </a:spcBef>
              <a:spcAft>
                <a:spcPts val="0"/>
              </a:spcAft>
              <a:buClr>
                <a:srgbClr val="FFFFFF"/>
              </a:buClr>
              <a:buSzPts val="3200"/>
              <a:buFont typeface="Calibri"/>
              <a:buNone/>
            </a:pPr>
            <a:r>
              <a:rPr lang="en" sz="3200" b="1">
                <a:solidFill>
                  <a:srgbClr val="FFFFFF"/>
                </a:solidFill>
                <a:latin typeface="Calibri"/>
                <a:ea typeface="Calibri"/>
                <a:cs typeface="Calibri"/>
                <a:sym typeface="Calibri"/>
              </a:rPr>
              <a:t>Audit and Accountability</a:t>
            </a:r>
            <a:endParaRPr sz="3200" b="1">
              <a:solidFill>
                <a:srgbClr val="FFFFFF"/>
              </a:solidFill>
              <a:latin typeface="Calibri"/>
              <a:ea typeface="Calibri"/>
              <a:cs typeface="Calibri"/>
              <a:sym typeface="Calibri"/>
            </a:endParaRPr>
          </a:p>
        </p:txBody>
      </p:sp>
      <p:sp>
        <p:nvSpPr>
          <p:cNvPr id="1355" name="Google Shape;1355;p68"/>
          <p:cNvSpPr/>
          <p:nvPr/>
        </p:nvSpPr>
        <p:spPr>
          <a:xfrm>
            <a:off x="743752" y="4047113"/>
            <a:ext cx="4279392" cy="856264"/>
          </a:xfrm>
          <a:custGeom>
            <a:avLst/>
            <a:gdLst/>
            <a:ahLst/>
            <a:cxnLst/>
            <a:rect l="l" t="t" r="r" b="b"/>
            <a:pathLst>
              <a:path w="8229600" h="671580" extrusionOk="0">
                <a:moveTo>
                  <a:pt x="0" y="111932"/>
                </a:moveTo>
                <a:cubicBezTo>
                  <a:pt x="0" y="50114"/>
                  <a:pt x="50114" y="0"/>
                  <a:pt x="111932" y="0"/>
                </a:cubicBezTo>
                <a:lnTo>
                  <a:pt x="8117668" y="0"/>
                </a:lnTo>
                <a:cubicBezTo>
                  <a:pt x="8179486" y="0"/>
                  <a:pt x="8229600" y="50114"/>
                  <a:pt x="8229600" y="111932"/>
                </a:cubicBezTo>
                <a:lnTo>
                  <a:pt x="8229600" y="559648"/>
                </a:lnTo>
                <a:cubicBezTo>
                  <a:pt x="8229600" y="621466"/>
                  <a:pt x="8179486" y="671580"/>
                  <a:pt x="8117668" y="671580"/>
                </a:cubicBezTo>
                <a:lnTo>
                  <a:pt x="111932" y="671580"/>
                </a:lnTo>
                <a:cubicBezTo>
                  <a:pt x="50114" y="671580"/>
                  <a:pt x="0" y="621466"/>
                  <a:pt x="0" y="559648"/>
                </a:cubicBezTo>
                <a:lnTo>
                  <a:pt x="0" y="111932"/>
                </a:lnTo>
                <a:close/>
              </a:path>
            </a:pathLst>
          </a:custGeom>
          <a:solidFill>
            <a:schemeClr val="accent3"/>
          </a:solidFill>
          <a:ln w="25400" cap="flat" cmpd="sng">
            <a:solidFill>
              <a:schemeClr val="lt1"/>
            </a:solidFill>
            <a:prstDash val="solid"/>
            <a:round/>
            <a:headEnd type="none" w="sm" len="sm"/>
            <a:tailEnd type="none" w="sm" len="sm"/>
          </a:ln>
        </p:spPr>
        <p:txBody>
          <a:bodyPr spcFirstLastPara="1" wrap="square" lIns="139450" tIns="139450" rIns="139450" bIns="139450" anchor="ctr" anchorCtr="0">
            <a:noAutofit/>
          </a:bodyPr>
          <a:lstStyle/>
          <a:p>
            <a:pPr marL="0" marR="0" lvl="0" indent="0" algn="ctr" rtl="0">
              <a:lnSpc>
                <a:spcPct val="90000"/>
              </a:lnSpc>
              <a:spcBef>
                <a:spcPts val="0"/>
              </a:spcBef>
              <a:spcAft>
                <a:spcPts val="0"/>
              </a:spcAft>
              <a:buClr>
                <a:srgbClr val="FFFFFF"/>
              </a:buClr>
              <a:buSzPts val="3200"/>
              <a:buFont typeface="Calibri"/>
              <a:buNone/>
            </a:pPr>
            <a:r>
              <a:rPr lang="en" sz="3200" b="1" i="0" u="none" strike="noStrike" cap="none">
                <a:solidFill>
                  <a:srgbClr val="FFFFFF"/>
                </a:solidFill>
                <a:latin typeface="Calibri"/>
                <a:ea typeface="Calibri"/>
                <a:cs typeface="Calibri"/>
                <a:sym typeface="Calibri"/>
              </a:rPr>
              <a:t>Access Control</a:t>
            </a:r>
            <a:endParaRPr sz="3200" b="0" i="0" u="none" strike="noStrike" cap="none">
              <a:solidFill>
                <a:srgbClr val="FFFFFF"/>
              </a:solidFill>
              <a:latin typeface="Calibri"/>
              <a:ea typeface="Calibri"/>
              <a:cs typeface="Calibri"/>
              <a:sym typeface="Calibri"/>
            </a:endParaRPr>
          </a:p>
        </p:txBody>
      </p:sp>
      <p:sp>
        <p:nvSpPr>
          <p:cNvPr id="1356" name="Google Shape;1356;p68"/>
          <p:cNvSpPr/>
          <p:nvPr/>
        </p:nvSpPr>
        <p:spPr>
          <a:xfrm>
            <a:off x="743752" y="2740827"/>
            <a:ext cx="4279392" cy="849549"/>
          </a:xfrm>
          <a:custGeom>
            <a:avLst/>
            <a:gdLst/>
            <a:ahLst/>
            <a:cxnLst/>
            <a:rect l="l" t="t" r="r" b="b"/>
            <a:pathLst>
              <a:path w="8229600" h="671580" extrusionOk="0">
                <a:moveTo>
                  <a:pt x="0" y="111932"/>
                </a:moveTo>
                <a:cubicBezTo>
                  <a:pt x="0" y="50114"/>
                  <a:pt x="50114" y="0"/>
                  <a:pt x="111932" y="0"/>
                </a:cubicBezTo>
                <a:lnTo>
                  <a:pt x="8117668" y="0"/>
                </a:lnTo>
                <a:cubicBezTo>
                  <a:pt x="8179486" y="0"/>
                  <a:pt x="8229600" y="50114"/>
                  <a:pt x="8229600" y="111932"/>
                </a:cubicBezTo>
                <a:lnTo>
                  <a:pt x="8229600" y="559648"/>
                </a:lnTo>
                <a:cubicBezTo>
                  <a:pt x="8229600" y="621466"/>
                  <a:pt x="8179486" y="671580"/>
                  <a:pt x="8117668" y="671580"/>
                </a:cubicBezTo>
                <a:lnTo>
                  <a:pt x="111932" y="671580"/>
                </a:lnTo>
                <a:cubicBezTo>
                  <a:pt x="50114" y="671580"/>
                  <a:pt x="0" y="621466"/>
                  <a:pt x="0" y="559648"/>
                </a:cubicBezTo>
                <a:lnTo>
                  <a:pt x="0" y="111932"/>
                </a:lnTo>
                <a:close/>
              </a:path>
            </a:pathLst>
          </a:custGeom>
          <a:solidFill>
            <a:schemeClr val="accent3"/>
          </a:solidFill>
          <a:ln w="25400" cap="flat" cmpd="sng">
            <a:solidFill>
              <a:schemeClr val="lt1"/>
            </a:solidFill>
            <a:prstDash val="solid"/>
            <a:round/>
            <a:headEnd type="none" w="sm" len="sm"/>
            <a:tailEnd type="none" w="sm" len="sm"/>
          </a:ln>
        </p:spPr>
        <p:txBody>
          <a:bodyPr spcFirstLastPara="1" wrap="square" lIns="139450" tIns="139450" rIns="139450" bIns="139450" anchor="ctr" anchorCtr="0">
            <a:noAutofit/>
          </a:bodyPr>
          <a:lstStyle/>
          <a:p>
            <a:pPr marL="0" marR="0" lvl="0" indent="0" algn="ctr" rtl="0">
              <a:lnSpc>
                <a:spcPct val="90000"/>
              </a:lnSpc>
              <a:spcBef>
                <a:spcPts val="0"/>
              </a:spcBef>
              <a:spcAft>
                <a:spcPts val="0"/>
              </a:spcAft>
              <a:buClr>
                <a:srgbClr val="FFFFFF"/>
              </a:buClr>
              <a:buSzPts val="3200"/>
              <a:buFont typeface="Calibri"/>
              <a:buNone/>
            </a:pPr>
            <a:r>
              <a:rPr lang="en" sz="3200" b="1">
                <a:solidFill>
                  <a:srgbClr val="FFFFFF"/>
                </a:solidFill>
                <a:latin typeface="Calibri"/>
                <a:ea typeface="Calibri"/>
                <a:cs typeface="Calibri"/>
                <a:sym typeface="Calibri"/>
              </a:rPr>
              <a:t>Identification and Authentication</a:t>
            </a:r>
            <a:endParaRPr sz="3200" b="1">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2" name="Title 1">
            <a:extLst>
              <a:ext uri="{FF2B5EF4-FFF2-40B4-BE49-F238E27FC236}">
                <a16:creationId xmlns:a16="http://schemas.microsoft.com/office/drawing/2014/main" id="{4884AD73-4230-C94E-ACCF-78B765A4B596}"/>
              </a:ext>
            </a:extLst>
          </p:cNvPr>
          <p:cNvSpPr>
            <a:spLocks noGrp="1"/>
          </p:cNvSpPr>
          <p:nvPr>
            <p:ph type="title"/>
          </p:nvPr>
        </p:nvSpPr>
        <p:spPr/>
        <p:txBody>
          <a:bodyPr/>
          <a:lstStyle/>
          <a:p>
            <a:r>
              <a:rPr lang="en-US" dirty="0" err="1">
                <a:sym typeface="Red Hat Text"/>
              </a:rPr>
              <a:t>DevSecOps</a:t>
            </a:r>
            <a:r>
              <a:rPr lang="en-US" dirty="0">
                <a:sym typeface="Red Hat Text"/>
              </a:rPr>
              <a:t> Integrated</a:t>
            </a:r>
            <a:endParaRPr lang="en-US" dirty="0"/>
          </a:p>
        </p:txBody>
      </p:sp>
      <p:pic>
        <p:nvPicPr>
          <p:cNvPr id="1346" name="Google Shape;1346;p67" descr="DevSec Collaboration: Enable Developers to Collaborate with Security Teams  through Codified Policies - Armory"/>
          <p:cNvPicPr preferRelativeResize="0"/>
          <p:nvPr/>
        </p:nvPicPr>
        <p:blipFill rotWithShape="1">
          <a:blip r:embed="rId3">
            <a:alphaModFix/>
          </a:blip>
          <a:srcRect/>
          <a:stretch/>
        </p:blipFill>
        <p:spPr>
          <a:xfrm>
            <a:off x="3036241" y="1598244"/>
            <a:ext cx="6119517" cy="36615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3">
      <a:dk1>
        <a:srgbClr val="2E3844"/>
      </a:dk1>
      <a:lt1>
        <a:srgbClr val="FFFFFF"/>
      </a:lt1>
      <a:dk2>
        <a:srgbClr val="003059"/>
      </a:dk2>
      <a:lt2>
        <a:srgbClr val="ECF3F3"/>
      </a:lt2>
      <a:accent1>
        <a:srgbClr val="01599F"/>
      </a:accent1>
      <a:accent2>
        <a:srgbClr val="95B6DA"/>
      </a:accent2>
      <a:accent3>
        <a:srgbClr val="31D0FD"/>
      </a:accent3>
      <a:accent4>
        <a:srgbClr val="0371FF"/>
      </a:accent4>
      <a:accent5>
        <a:srgbClr val="23D9B8"/>
      </a:accent5>
      <a:accent6>
        <a:srgbClr val="6340DA"/>
      </a:accent6>
      <a:hlink>
        <a:srgbClr val="04FDFF"/>
      </a:hlink>
      <a:folHlink>
        <a:srgbClr val="6E88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berArk_CorporateTemplate_051721" id="{A8049EF4-EC60-064A-8C6C-57310ED431F0}" vid="{83311F11-B400-384E-B9E7-13F818740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8F275D4935BA46BE2D837699AEA325" ma:contentTypeVersion="14" ma:contentTypeDescription="Create a new document." ma:contentTypeScope="" ma:versionID="039c736acf4e366e519d25de41187394">
  <xsd:schema xmlns:xsd="http://www.w3.org/2001/XMLSchema" xmlns:xs="http://www.w3.org/2001/XMLSchema" xmlns:p="http://schemas.microsoft.com/office/2006/metadata/properties" xmlns:ns2="c359604d-df83-45e0-94b6-6bc0047f75e4" xmlns:ns3="2ea1685b-08b3-4d7b-a335-b378f7c9a873" targetNamespace="http://schemas.microsoft.com/office/2006/metadata/properties" ma:root="true" ma:fieldsID="b5bdedc4e8f1f6d346aec7c04118ddcc" ns2:_="" ns3:_="">
    <xsd:import namespace="c359604d-df83-45e0-94b6-6bc0047f75e4"/>
    <xsd:import namespace="2ea1685b-08b3-4d7b-a335-b378f7c9a8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FolderName"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9604d-df83-45e0-94b6-6bc0047f75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FolderName" ma:index="16" nillable="true" ma:displayName="Folder Name" ma:format="Dropdown" ma:internalName="FolderName">
      <xsd:simpleType>
        <xsd:restriction base="dms:Text">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1685b-08b3-4d7b-a335-b378f7c9a873"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FolderName xmlns="c359604d-df83-45e0-94b6-6bc0047f75e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D4FAA9-1E44-4D61-96C9-5D198297A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59604d-df83-45e0-94b6-6bc0047f75e4"/>
    <ds:schemaRef ds:uri="2ea1685b-08b3-4d7b-a335-b378f7c9a8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2CF31E7-D442-4961-845E-9629DAD288FE}">
  <ds:schemaRefs>
    <ds:schemaRef ds:uri="http://schemas.openxmlformats.org/package/2006/metadata/core-properties"/>
    <ds:schemaRef ds:uri="2ea1685b-08b3-4d7b-a335-b378f7c9a873"/>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http://purl.org/dc/terms/"/>
    <ds:schemaRef ds:uri="http://schemas.microsoft.com/office/2006/metadata/properties"/>
    <ds:schemaRef ds:uri="c359604d-df83-45e0-94b6-6bc0047f75e4"/>
  </ds:schemaRefs>
</ds:datastoreItem>
</file>

<file path=customXml/itemProps3.xml><?xml version="1.0" encoding="utf-8"?>
<ds:datastoreItem xmlns:ds="http://schemas.openxmlformats.org/officeDocument/2006/customXml" ds:itemID="{3F2E026A-A33B-42EC-8B75-C574BED8D3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35416</TotalTime>
  <Words>2343</Words>
  <Application>Microsoft Macintosh PowerPoint</Application>
  <PresentationFormat>Widescreen</PresentationFormat>
  <Paragraphs>354</Paragraphs>
  <Slides>29</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Bahnschrift SemiCondensed</vt:lpstr>
      <vt:lpstr>Calibri</vt:lpstr>
      <vt:lpstr>Century Gothic</vt:lpstr>
      <vt:lpstr>Helvetica Neue</vt:lpstr>
      <vt:lpstr>Roboto</vt:lpstr>
      <vt:lpstr>Roboto Lt</vt:lpstr>
      <vt:lpstr>Roboto Th</vt:lpstr>
      <vt:lpstr>System Font Regular</vt:lpstr>
      <vt:lpstr>Office Theme</vt:lpstr>
      <vt:lpstr>Actual Agenda from a customer</vt:lpstr>
      <vt:lpstr>Agenda</vt:lpstr>
      <vt:lpstr> Cyberark Secrets Management</vt:lpstr>
      <vt:lpstr>Everybody wants a secure DevOps workflow, but…</vt:lpstr>
      <vt:lpstr>The state of Software Supply Chain Attacks</vt:lpstr>
      <vt:lpstr>Software Supply Chain – The Risks</vt:lpstr>
      <vt:lpstr>Useful Concepts</vt:lpstr>
      <vt:lpstr>NIST 800-161 Control Mappings</vt:lpstr>
      <vt:lpstr>DevSecOps Integrated</vt:lpstr>
      <vt:lpstr>Human Access vs. Non-Human Access</vt:lpstr>
      <vt:lpstr>Secrets management Operational objectives</vt:lpstr>
      <vt:lpstr>Abstract Workflow</vt:lpstr>
      <vt:lpstr>Self-Serve Provisioning Architecture</vt:lpstr>
      <vt:lpstr>Separation of Concerns</vt:lpstr>
      <vt:lpstr>Oversight should increase closer to production</vt:lpstr>
      <vt:lpstr>Guidelines</vt:lpstr>
      <vt:lpstr>Three operational reference models</vt:lpstr>
      <vt:lpstr>Customer Examples</vt:lpstr>
      <vt:lpstr>Big insurance company: OpenShift app access workflow</vt:lpstr>
      <vt:lpstr>Manufacturing Company</vt:lpstr>
      <vt:lpstr>Leading Big Box Retailer</vt:lpstr>
      <vt:lpstr>Large bank: Self Service Portal</vt:lpstr>
      <vt:lpstr>Large bank: Solution Overview</vt:lpstr>
      <vt:lpstr>Large bank: A vault for each environment</vt:lpstr>
      <vt:lpstr>Large bank: Workflows</vt:lpstr>
      <vt:lpstr>Demo</vt:lpstr>
      <vt:lpstr>Solution values </vt:lpstr>
      <vt:lpstr>Resources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Jody Hunt</cp:lastModifiedBy>
  <cp:revision>43</cp:revision>
  <dcterms:created xsi:type="dcterms:W3CDTF">2021-05-16T19:49:28Z</dcterms:created>
  <dcterms:modified xsi:type="dcterms:W3CDTF">2022-06-14T21:01:13Z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0x0101009A8F275D4935BA46BE2D837699AEA325</vt:lpwstr>
  </property>
</Properties>
</file>